
<file path=[Content_Types].xml><?xml version="1.0" encoding="utf-8"?>
<Types xmlns="http://schemas.openxmlformats.org/package/2006/content-types">
  <Default Extension="bmp" ContentType="image/bmp"/>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2"/>
    <p:sldId id="260" r:id="rId3"/>
    <p:sldId id="261" r:id="rId4"/>
    <p:sldId id="345" r:id="rId5"/>
    <p:sldId id="346" r:id="rId6"/>
    <p:sldId id="347" r:id="rId7"/>
    <p:sldId id="266" r:id="rId8"/>
    <p:sldId id="311" r:id="rId9"/>
    <p:sldId id="264" r:id="rId10"/>
    <p:sldId id="312" r:id="rId11"/>
    <p:sldId id="313" r:id="rId12"/>
    <p:sldId id="314" r:id="rId13"/>
    <p:sldId id="315" r:id="rId14"/>
    <p:sldId id="316" r:id="rId15"/>
    <p:sldId id="317" r:id="rId16"/>
    <p:sldId id="318" r:id="rId17"/>
    <p:sldId id="319" r:id="rId18"/>
    <p:sldId id="320" r:id="rId19"/>
    <p:sldId id="321" r:id="rId20"/>
    <p:sldId id="322" r:id="rId21"/>
    <p:sldId id="323" r:id="rId22"/>
    <p:sldId id="308" r:id="rId23"/>
    <p:sldId id="307" r:id="rId24"/>
    <p:sldId id="268" r:id="rId25"/>
    <p:sldId id="327" r:id="rId26"/>
    <p:sldId id="328" r:id="rId27"/>
    <p:sldId id="329" r:id="rId28"/>
    <p:sldId id="330" r:id="rId29"/>
    <p:sldId id="331" r:id="rId30"/>
    <p:sldId id="332" r:id="rId31"/>
    <p:sldId id="333" r:id="rId32"/>
    <p:sldId id="287" r:id="rId33"/>
    <p:sldId id="334" r:id="rId34"/>
    <p:sldId id="335" r:id="rId35"/>
    <p:sldId id="336" r:id="rId36"/>
    <p:sldId id="337" r:id="rId37"/>
    <p:sldId id="338" r:id="rId38"/>
    <p:sldId id="339" r:id="rId39"/>
    <p:sldId id="294" r:id="rId40"/>
    <p:sldId id="340" r:id="rId41"/>
    <p:sldId id="341" r:id="rId42"/>
    <p:sldId id="342" r:id="rId43"/>
    <p:sldId id="344" r:id="rId44"/>
    <p:sldId id="263" r:id="rId45"/>
  </p:sldIdLst>
  <p:sldSz cx="12192000" cy="6858000"/>
  <p:notesSz cx="12192000" cy="6858000"/>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8A30"/>
    <a:srgbClr val="F55957"/>
    <a:srgbClr val="C6C7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A3801A-903D-460E-ADEF-0B2BC0A0AA07}" v="108" dt="2025-11-13T10:16:44.6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14" autoAdjust="0"/>
    <p:restoredTop sz="94660"/>
  </p:normalViewPr>
  <p:slideViewPr>
    <p:cSldViewPr snapToGrid="0">
      <p:cViewPr varScale="1">
        <p:scale>
          <a:sx n="99" d="100"/>
          <a:sy n="99" d="100"/>
        </p:scale>
        <p:origin x="2299" y="29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b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bmp"/><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bmp"/><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2539999" y="889000"/>
            <a:ext cx="7112000" cy="69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8306">
                <a:solidFill>
                  <a:srgbClr val="EDE8C9"/>
                </a:solidFill>
              </a:defRPr>
            </a:lvl1pPr>
          </a:lstStyle>
          <a:p>
            <a:pPr algn="ctr"/>
            <a:endParaRPr dirty="0"/>
          </a:p>
        </p:txBody>
      </p:sp>
      <p:sp>
        <p:nvSpPr>
          <p:cNvPr id="3" name="New Shape"/>
          <p:cNvSpPr>
            <a:spLocks noGrp="1"/>
          </p:cNvSpPr>
          <p:nvPr>
            <p:ph type="body" idx="1"/>
          </p:nvPr>
        </p:nvSpPr>
        <p:spPr>
          <a:xfrm>
            <a:off x="3200400" y="1631949"/>
            <a:ext cx="5778500" cy="508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6580">
                <a:solidFill>
                  <a:srgbClr val="EDE8C9"/>
                </a:solidFill>
              </a:defRPr>
            </a:lvl1pPr>
          </a:lstStyle>
          <a:p>
            <a:pPr algn="ctr"/>
            <a:endParaRPr dirty="0"/>
          </a:p>
        </p:txBody>
      </p:sp>
      <p:sp>
        <p:nvSpPr>
          <p:cNvPr id="4" name="New Shape"/>
          <p:cNvSpPr>
            <a:spLocks noGrp="1"/>
          </p:cNvSpPr>
          <p:nvPr>
            <p:ph type="body" idx="2"/>
          </p:nvPr>
        </p:nvSpPr>
        <p:spPr>
          <a:xfrm>
            <a:off x="3200400" y="5232399"/>
            <a:ext cx="58166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806">
                <a:solidFill>
                  <a:srgbClr val="EDE8C9"/>
                </a:solidFill>
              </a:defRPr>
            </a:lvl1pP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2476500" y="825499"/>
            <a:ext cx="7175500" cy="88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7420">
                <a:solidFill>
                  <a:srgbClr val="EDE8C9"/>
                </a:solidFill>
              </a:defRPr>
            </a:lvl1pPr>
          </a:lstStyle>
          <a:p>
            <a:pPr algn="ctr"/>
            <a:endParaRPr/>
          </a:p>
        </p:txBody>
      </p:sp>
      <p:sp>
        <p:nvSpPr>
          <p:cNvPr id="3" name="New Shape"/>
          <p:cNvSpPr>
            <a:spLocks noGrp="1"/>
          </p:cNvSpPr>
          <p:nvPr>
            <p:ph type="body" idx="1"/>
          </p:nvPr>
        </p:nvSpPr>
        <p:spPr>
          <a:xfrm>
            <a:off x="3155950" y="1619250"/>
            <a:ext cx="586105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386">
                <a:solidFill>
                  <a:srgbClr val="EDE8C9"/>
                </a:solidFill>
              </a:defRPr>
            </a:lvl1pP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445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EDE8C9"/>
                </a:solidFill>
              </a:defRPr>
            </a:lvl1pPr>
          </a:lstStyle>
          <a:p>
            <a:pPr algn="l"/>
            <a:endParaRPr/>
          </a:p>
        </p:txBody>
      </p:sp>
      <p:sp>
        <p:nvSpPr>
          <p:cNvPr id="3" name="New Shape"/>
          <p:cNvSpPr>
            <a:spLocks noGrp="1"/>
          </p:cNvSpPr>
          <p:nvPr>
            <p:ph type="body" idx="1"/>
          </p:nvPr>
        </p:nvSpPr>
        <p:spPr>
          <a:xfrm>
            <a:off x="698500" y="526415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EDE8C9"/>
                </a:solidFill>
              </a:defRPr>
            </a:lvl1pPr>
          </a:lstStyle>
          <a:p>
            <a:pPr algn="l"/>
            <a:endParaRPr/>
          </a:p>
        </p:txBody>
      </p:sp>
      <p:sp>
        <p:nvSpPr>
          <p:cNvPr id="4" name="New Shape"/>
          <p:cNvSpPr>
            <a:spLocks noGrp="1"/>
          </p:cNvSpPr>
          <p:nvPr>
            <p:ph type="body" idx="2"/>
          </p:nvPr>
        </p:nvSpPr>
        <p:spPr>
          <a:xfrm>
            <a:off x="10064749" y="5416550"/>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EDE8C9"/>
                </a:solidFill>
              </a:defRPr>
            </a:lvl1pPr>
          </a:lstStyle>
          <a:p>
            <a:pPr algn="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730249"/>
            <a:ext cx="10795000" cy="5365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920">
                <a:solidFill>
                  <a:srgbClr val="EDE8C9"/>
                </a:solidFill>
              </a:defRPr>
            </a:lvl1pPr>
          </a:lstStyle>
          <a:p>
            <a:pPr algn="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730249"/>
            <a:ext cx="10795000" cy="5365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920">
                <a:solidFill>
                  <a:srgbClr val="EDE8C9"/>
                </a:solidFill>
              </a:defRPr>
            </a:lvl1pPr>
          </a:lstStyle>
          <a:p>
            <a:pPr algn="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2476500" y="825499"/>
            <a:ext cx="7175500" cy="88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7420">
                <a:solidFill>
                  <a:srgbClr val="EDE8C9"/>
                </a:solidFill>
              </a:defRPr>
            </a:lvl1pPr>
          </a:lstStyle>
          <a:p>
            <a:pPr algn="ctr"/>
            <a:endParaRPr/>
          </a:p>
        </p:txBody>
      </p:sp>
      <p:sp>
        <p:nvSpPr>
          <p:cNvPr id="3" name="New Shape"/>
          <p:cNvSpPr>
            <a:spLocks noGrp="1"/>
          </p:cNvSpPr>
          <p:nvPr>
            <p:ph type="body" idx="1"/>
          </p:nvPr>
        </p:nvSpPr>
        <p:spPr>
          <a:xfrm>
            <a:off x="3155950" y="1619250"/>
            <a:ext cx="586105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386">
                <a:solidFill>
                  <a:srgbClr val="EDE8C9"/>
                </a:solidFill>
              </a:defRPr>
            </a:lvl1pP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2476500" y="825499"/>
            <a:ext cx="7175500" cy="88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7420">
                <a:solidFill>
                  <a:srgbClr val="EDE8C9"/>
                </a:solidFill>
              </a:defRPr>
            </a:lvl1pPr>
          </a:lstStyle>
          <a:p>
            <a:pPr algn="ctr"/>
            <a:endParaRPr/>
          </a:p>
        </p:txBody>
      </p:sp>
      <p:sp>
        <p:nvSpPr>
          <p:cNvPr id="3" name="New Shape"/>
          <p:cNvSpPr>
            <a:spLocks noGrp="1"/>
          </p:cNvSpPr>
          <p:nvPr>
            <p:ph type="body" idx="1"/>
          </p:nvPr>
        </p:nvSpPr>
        <p:spPr>
          <a:xfrm>
            <a:off x="3155950" y="1619250"/>
            <a:ext cx="586105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386">
                <a:solidFill>
                  <a:srgbClr val="EDE8C9"/>
                </a:solidFill>
              </a:defRPr>
            </a:lvl1pPr>
          </a:lstStyle>
          <a:p>
            <a:pPr algn="ct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ide 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2539999" y="889000"/>
            <a:ext cx="7112000" cy="69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Autofit/>
          </a:bodyPr>
          <a:lstStyle>
            <a:lvl1pPr algn="ctr">
              <a:defRPr sz="8306">
                <a:solidFill>
                  <a:srgbClr val="EDE8C9"/>
                </a:solidFill>
              </a:defRPr>
            </a:lvl1pPr>
          </a:lstStyle>
          <a:p>
            <a:pPr algn="ctr"/>
            <a:r>
              <a:rPr lang="en-US" sz="4800" b="0" kern="1200" spc="2000" dirty="0">
                <a:solidFill>
                  <a:srgbClr val="EDE8C9"/>
                </a:solidFill>
                <a:latin typeface="Castellar" panose="020A0402060406010301" pitchFamily="18" charset="0"/>
              </a:rPr>
              <a:t>HEBREWS</a:t>
            </a:r>
          </a:p>
        </p:txBody>
      </p:sp>
      <p:sp>
        <p:nvSpPr>
          <p:cNvPr id="3" name="New Shape"/>
          <p:cNvSpPr>
            <a:spLocks noGrp="1"/>
          </p:cNvSpPr>
          <p:nvPr>
            <p:ph type="body" idx="1"/>
          </p:nvPr>
        </p:nvSpPr>
        <p:spPr>
          <a:xfrm>
            <a:off x="3200400" y="1621675"/>
            <a:ext cx="5778500" cy="508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6580">
                <a:solidFill>
                  <a:srgbClr val="EDE8C9"/>
                </a:solidFill>
              </a:defRPr>
            </a:lvl1pPr>
          </a:lstStyle>
          <a:p>
            <a:pPr algn="ctr"/>
            <a:r>
              <a:rPr lang="en-US" sz="2400" dirty="0">
                <a:latin typeface="Josefin Sans Light" pitchFamily="2" charset="0"/>
              </a:rPr>
              <a:t>THE PIONEER</a:t>
            </a:r>
          </a:p>
        </p:txBody>
      </p:sp>
      <p:sp>
        <p:nvSpPr>
          <p:cNvPr id="4" name="New Shape"/>
          <p:cNvSpPr>
            <a:spLocks noGrp="1"/>
          </p:cNvSpPr>
          <p:nvPr>
            <p:ph type="body" idx="2"/>
          </p:nvPr>
        </p:nvSpPr>
        <p:spPr>
          <a:xfrm>
            <a:off x="3200400" y="5263221"/>
            <a:ext cx="58166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806">
                <a:solidFill>
                  <a:srgbClr val="EDE8C9"/>
                </a:solidFill>
              </a:defRPr>
            </a:lvl1pPr>
          </a:lstStyle>
          <a:p>
            <a:pPr algn="ctr"/>
            <a:r>
              <a:rPr lang="en-US" sz="2800" dirty="0">
                <a:latin typeface="Castellar" panose="020A0402060406010301" pitchFamily="18" charset="0"/>
              </a:rPr>
              <a:t>HEBREWS 2:5-13</a:t>
            </a:r>
            <a:endParaRPr sz="2800" dirty="0">
              <a:latin typeface="Castellar" panose="020A0402060406010301"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l">
              <a:defRPr sz="5226">
                <a:solidFill>
                  <a:srgbClr val="EDE8C9"/>
                </a:solidFill>
              </a:defRPr>
            </a:lvl1pPr>
          </a:lstStyle>
          <a:p>
            <a:pPr algn="l"/>
            <a:r>
              <a:rPr sz="3800" b="0" dirty="0">
                <a:solidFill>
                  <a:srgbClr val="EDE8C9"/>
                </a:solidFill>
                <a:latin typeface="+mn-lt"/>
              </a:rPr>
              <a:t>Are not all angels ministering spirits sent to serve those who will inherit salvation?</a:t>
            </a:r>
            <a:endParaRPr lang="en-GB" sz="3800" b="0" dirty="0">
              <a:solidFill>
                <a:srgbClr val="EDE8C9"/>
              </a:solidFill>
              <a:latin typeface="+mn-lt"/>
            </a:endParaRPr>
          </a:p>
          <a:p>
            <a:pPr algn="l"/>
            <a:endParaRPr lang="en-GB" sz="3800" dirty="0">
              <a:latin typeface="+mn-lt"/>
            </a:endParaRPr>
          </a:p>
          <a:p>
            <a:pPr algn="l"/>
            <a:r>
              <a:rPr lang="en-GB" sz="3800" b="0" dirty="0">
                <a:solidFill>
                  <a:srgbClr val="EDE8C9"/>
                </a:solidFill>
                <a:latin typeface="+mn-lt"/>
              </a:rPr>
              <a:t>It is not to angels that he has subjected the world to come, about which we are speaking. But there is a place where someone has testified: </a:t>
            </a:r>
            <a:endParaRPr sz="3800" b="0" dirty="0">
              <a:solidFill>
                <a:srgbClr val="EDE8C9"/>
              </a:solidFill>
              <a:latin typeface="+mn-lt"/>
            </a:endParaRPr>
          </a:p>
        </p:txBody>
      </p:sp>
      <p:sp>
        <p:nvSpPr>
          <p:cNvPr id="3" name="New Shape"/>
          <p:cNvSpPr>
            <a:spLocks noGrp="1"/>
          </p:cNvSpPr>
          <p:nvPr>
            <p:ph type="body" idx="1"/>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EDE8C9"/>
                </a:solidFill>
              </a:defRPr>
            </a:lvl1pPr>
          </a:lstStyle>
          <a:p>
            <a:pPr algn="l"/>
            <a:r>
              <a:rPr sz="3920" b="0" dirty="0">
                <a:solidFill>
                  <a:srgbClr val="EDE8C9"/>
                </a:solidFill>
              </a:rPr>
              <a:t>Hebrews 1:14</a:t>
            </a:r>
            <a:r>
              <a:rPr lang="en-GB" sz="3920" b="0" dirty="0">
                <a:solidFill>
                  <a:srgbClr val="EDE8C9"/>
                </a:solidFill>
              </a:rPr>
              <a:t>, 2:5</a:t>
            </a:r>
            <a:endParaRPr sz="3920" b="0" dirty="0">
              <a:solidFill>
                <a:srgbClr val="EDE8C9"/>
              </a:solidFill>
            </a:endParaRPr>
          </a:p>
        </p:txBody>
      </p:sp>
      <p:sp>
        <p:nvSpPr>
          <p:cNvPr id="4" name="New Shape"/>
          <p:cNvSpPr>
            <a:spLocks noGrp="1"/>
          </p:cNvSpPr>
          <p:nvPr>
            <p:ph type="body" idx="2"/>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EDE8C9"/>
                </a:solidFill>
              </a:defRPr>
            </a:lvl1pPr>
          </a:lstStyle>
          <a:p>
            <a:pPr algn="r"/>
            <a:r>
              <a:rPr sz="2193" b="0">
                <a:solidFill>
                  <a:srgbClr val="EDE8C9"/>
                </a:solidFill>
              </a:rPr>
              <a:t>NIV</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Autofit/>
          </a:bodyPr>
          <a:lstStyle>
            <a:lvl1pPr algn="l">
              <a:defRPr sz="5226">
                <a:solidFill>
                  <a:srgbClr val="EDE8C9"/>
                </a:solidFill>
              </a:defRPr>
            </a:lvl1pPr>
          </a:lstStyle>
          <a:p>
            <a:pPr algn="l"/>
            <a:r>
              <a:rPr sz="3800" b="0" dirty="0">
                <a:solidFill>
                  <a:srgbClr val="EDE8C9"/>
                </a:solidFill>
                <a:latin typeface="+mn-lt"/>
              </a:rPr>
              <a:t>“What is mankind that you are mindful of them, a son of man that you care for him? You made them a little lower than the angels; you crowned them with glory and honor and put everything under their feet.” In putting everything under them, God left nothing that is not subject to them. Yet at present we do not see everything subject to them. </a:t>
            </a:r>
          </a:p>
        </p:txBody>
      </p:sp>
      <p:sp>
        <p:nvSpPr>
          <p:cNvPr id="3" name="New Shape"/>
          <p:cNvSpPr>
            <a:spLocks noGrp="1"/>
          </p:cNvSpPr>
          <p:nvPr>
            <p:ph type="body" idx="1"/>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EDE8C9"/>
                </a:solidFill>
              </a:defRPr>
            </a:lvl1pPr>
          </a:lstStyle>
          <a:p>
            <a:pPr algn="l"/>
            <a:r>
              <a:rPr sz="3920" b="0">
                <a:solidFill>
                  <a:srgbClr val="EDE8C9"/>
                </a:solidFill>
              </a:rPr>
              <a:t>Hebrews 2:5–13</a:t>
            </a:r>
          </a:p>
        </p:txBody>
      </p:sp>
      <p:sp>
        <p:nvSpPr>
          <p:cNvPr id="4" name="New Shape"/>
          <p:cNvSpPr>
            <a:spLocks noGrp="1"/>
          </p:cNvSpPr>
          <p:nvPr>
            <p:ph type="body" idx="2"/>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EDE8C9"/>
                </a:solidFill>
              </a:defRPr>
            </a:lvl1pPr>
          </a:lstStyle>
          <a:p>
            <a:pPr algn="r"/>
            <a:r>
              <a:rPr sz="2193" b="0">
                <a:solidFill>
                  <a:srgbClr val="EDE8C9"/>
                </a:solidFill>
              </a:rPr>
              <a:t>NIV</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89167-5F8D-DD20-1C34-A4C7090A7550}"/>
            </a:ext>
          </a:extLst>
        </p:cNvPr>
        <p:cNvGrpSpPr/>
        <p:nvPr/>
      </p:nvGrpSpPr>
      <p:grpSpPr>
        <a:xfrm>
          <a:off x="0" y="0"/>
          <a:ext cx="0" cy="0"/>
          <a:chOff x="0" y="0"/>
          <a:chExt cx="0" cy="0"/>
        </a:xfrm>
      </p:grpSpPr>
      <p:sp>
        <p:nvSpPr>
          <p:cNvPr id="2" name="New Shape">
            <a:extLst>
              <a:ext uri="{FF2B5EF4-FFF2-40B4-BE49-F238E27FC236}">
                <a16:creationId xmlns:a16="http://schemas.microsoft.com/office/drawing/2014/main" id="{6E66BC4E-BC71-F998-513F-58292217F72C}"/>
              </a:ext>
            </a:extLst>
          </p:cNvPr>
          <p:cNvSpPr>
            <a:spLocks noGrp="1"/>
          </p:cNvSpPr>
          <p:nvPr>
            <p:ph type="body"/>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Autofit/>
          </a:bodyPr>
          <a:lstStyle>
            <a:lvl1pPr algn="l">
              <a:defRPr sz="5226">
                <a:solidFill>
                  <a:srgbClr val="EDE8C9"/>
                </a:solidFill>
              </a:defRPr>
            </a:lvl1pPr>
          </a:lstStyle>
          <a:p>
            <a:r>
              <a:rPr lang="en-GB" sz="3800" dirty="0">
                <a:latin typeface="+mn-lt"/>
              </a:rPr>
              <a:t>But we do see Jesus, who was made lower than the angels for a little while, now crowned with glory and </a:t>
            </a:r>
            <a:r>
              <a:rPr lang="en-GB" sz="3800" dirty="0" err="1">
                <a:latin typeface="+mn-lt"/>
              </a:rPr>
              <a:t>honor</a:t>
            </a:r>
            <a:r>
              <a:rPr lang="en-GB" sz="3800" dirty="0">
                <a:latin typeface="+mn-lt"/>
              </a:rPr>
              <a:t> because he suffered death, so that by the grace of God he might taste death for everyone. In bringing many sons and daughters to glory, it was fitting that God, for whom and through whom everything exists, </a:t>
            </a:r>
            <a:endParaRPr sz="3800" b="0" dirty="0">
              <a:solidFill>
                <a:srgbClr val="EDE8C9"/>
              </a:solidFill>
              <a:latin typeface="+mn-lt"/>
            </a:endParaRPr>
          </a:p>
        </p:txBody>
      </p:sp>
      <p:sp>
        <p:nvSpPr>
          <p:cNvPr id="3" name="New Shape">
            <a:extLst>
              <a:ext uri="{FF2B5EF4-FFF2-40B4-BE49-F238E27FC236}">
                <a16:creationId xmlns:a16="http://schemas.microsoft.com/office/drawing/2014/main" id="{80CB0B98-1A4A-CF30-C675-76B7FE580A30}"/>
              </a:ext>
            </a:extLst>
          </p:cNvPr>
          <p:cNvSpPr>
            <a:spLocks noGrp="1"/>
          </p:cNvSpPr>
          <p:nvPr>
            <p:ph type="body" idx="1"/>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EDE8C9"/>
                </a:solidFill>
              </a:defRPr>
            </a:lvl1pPr>
          </a:lstStyle>
          <a:p>
            <a:pPr algn="l"/>
            <a:r>
              <a:rPr sz="3920" b="0">
                <a:solidFill>
                  <a:srgbClr val="EDE8C9"/>
                </a:solidFill>
              </a:rPr>
              <a:t>Hebrews 2:5–13</a:t>
            </a:r>
          </a:p>
        </p:txBody>
      </p:sp>
      <p:sp>
        <p:nvSpPr>
          <p:cNvPr id="4" name="New Shape">
            <a:extLst>
              <a:ext uri="{FF2B5EF4-FFF2-40B4-BE49-F238E27FC236}">
                <a16:creationId xmlns:a16="http://schemas.microsoft.com/office/drawing/2014/main" id="{CC85AA65-287F-AD71-C288-1B24974AEE28}"/>
              </a:ext>
            </a:extLst>
          </p:cNvPr>
          <p:cNvSpPr>
            <a:spLocks noGrp="1"/>
          </p:cNvSpPr>
          <p:nvPr>
            <p:ph type="body" idx="2"/>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EDE8C9"/>
                </a:solidFill>
              </a:defRPr>
            </a:lvl1pPr>
          </a:lstStyle>
          <a:p>
            <a:pPr algn="r"/>
            <a:r>
              <a:rPr sz="2193" b="0">
                <a:solidFill>
                  <a:srgbClr val="EDE8C9"/>
                </a:solidFill>
              </a:rPr>
              <a:t>NIV</a:t>
            </a:r>
          </a:p>
        </p:txBody>
      </p:sp>
    </p:spTree>
    <p:extLst>
      <p:ext uri="{BB962C8B-B14F-4D97-AF65-F5344CB8AC3E}">
        <p14:creationId xmlns:p14="http://schemas.microsoft.com/office/powerpoint/2010/main" val="1379354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DE28B-976E-DD78-9F14-DA5E18C0AE3C}"/>
            </a:ext>
          </a:extLst>
        </p:cNvPr>
        <p:cNvGrpSpPr/>
        <p:nvPr/>
      </p:nvGrpSpPr>
      <p:grpSpPr>
        <a:xfrm>
          <a:off x="0" y="0"/>
          <a:ext cx="0" cy="0"/>
          <a:chOff x="0" y="0"/>
          <a:chExt cx="0" cy="0"/>
        </a:xfrm>
      </p:grpSpPr>
      <p:sp>
        <p:nvSpPr>
          <p:cNvPr id="2" name="New Shape">
            <a:extLst>
              <a:ext uri="{FF2B5EF4-FFF2-40B4-BE49-F238E27FC236}">
                <a16:creationId xmlns:a16="http://schemas.microsoft.com/office/drawing/2014/main" id="{362E799D-7B66-E2EB-81F7-1ED7A3290169}"/>
              </a:ext>
            </a:extLst>
          </p:cNvPr>
          <p:cNvSpPr>
            <a:spLocks noGrp="1"/>
          </p:cNvSpPr>
          <p:nvPr>
            <p:ph type="body"/>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Autofit/>
          </a:bodyPr>
          <a:lstStyle>
            <a:lvl1pPr algn="l">
              <a:defRPr sz="5226">
                <a:solidFill>
                  <a:srgbClr val="EDE8C9"/>
                </a:solidFill>
              </a:defRPr>
            </a:lvl1pPr>
          </a:lstStyle>
          <a:p>
            <a:r>
              <a:rPr lang="en-GB" sz="3800" dirty="0">
                <a:latin typeface="+mn-lt"/>
              </a:rPr>
              <a:t>should make the pioneer of their salvation perfect through what he suffered. Both the one who makes people holy and those who are made holy are of the same family. So Jesus is not ashamed to call them brothers and sisters. He says, “I will declare your name to my brothers and sisters; in the assembly I will sing your praises.” </a:t>
            </a:r>
            <a:endParaRPr sz="3800" b="0" dirty="0">
              <a:solidFill>
                <a:srgbClr val="EDE8C9"/>
              </a:solidFill>
              <a:latin typeface="+mn-lt"/>
            </a:endParaRPr>
          </a:p>
        </p:txBody>
      </p:sp>
      <p:sp>
        <p:nvSpPr>
          <p:cNvPr id="3" name="New Shape">
            <a:extLst>
              <a:ext uri="{FF2B5EF4-FFF2-40B4-BE49-F238E27FC236}">
                <a16:creationId xmlns:a16="http://schemas.microsoft.com/office/drawing/2014/main" id="{CD856FA0-A641-F943-C5F8-24065E4A352E}"/>
              </a:ext>
            </a:extLst>
          </p:cNvPr>
          <p:cNvSpPr>
            <a:spLocks noGrp="1"/>
          </p:cNvSpPr>
          <p:nvPr>
            <p:ph type="body" idx="1"/>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EDE8C9"/>
                </a:solidFill>
              </a:defRPr>
            </a:lvl1pPr>
          </a:lstStyle>
          <a:p>
            <a:pPr algn="l"/>
            <a:r>
              <a:rPr sz="3920" b="0">
                <a:solidFill>
                  <a:srgbClr val="EDE8C9"/>
                </a:solidFill>
              </a:rPr>
              <a:t>Hebrews 2:5–13</a:t>
            </a:r>
          </a:p>
        </p:txBody>
      </p:sp>
      <p:sp>
        <p:nvSpPr>
          <p:cNvPr id="4" name="New Shape">
            <a:extLst>
              <a:ext uri="{FF2B5EF4-FFF2-40B4-BE49-F238E27FC236}">
                <a16:creationId xmlns:a16="http://schemas.microsoft.com/office/drawing/2014/main" id="{75857E04-717E-A6A9-C1B3-F8C9134D33E3}"/>
              </a:ext>
            </a:extLst>
          </p:cNvPr>
          <p:cNvSpPr>
            <a:spLocks noGrp="1"/>
          </p:cNvSpPr>
          <p:nvPr>
            <p:ph type="body" idx="2"/>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EDE8C9"/>
                </a:solidFill>
              </a:defRPr>
            </a:lvl1pPr>
          </a:lstStyle>
          <a:p>
            <a:pPr algn="r"/>
            <a:r>
              <a:rPr sz="2193" b="0">
                <a:solidFill>
                  <a:srgbClr val="EDE8C9"/>
                </a:solidFill>
              </a:rPr>
              <a:t>NIV</a:t>
            </a:r>
          </a:p>
        </p:txBody>
      </p:sp>
    </p:spTree>
    <p:extLst>
      <p:ext uri="{BB962C8B-B14F-4D97-AF65-F5344CB8AC3E}">
        <p14:creationId xmlns:p14="http://schemas.microsoft.com/office/powerpoint/2010/main" val="3231213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29110-F912-E857-1FF3-0EDE5D0972AF}"/>
            </a:ext>
          </a:extLst>
        </p:cNvPr>
        <p:cNvGrpSpPr/>
        <p:nvPr/>
      </p:nvGrpSpPr>
      <p:grpSpPr>
        <a:xfrm>
          <a:off x="0" y="0"/>
          <a:ext cx="0" cy="0"/>
          <a:chOff x="0" y="0"/>
          <a:chExt cx="0" cy="0"/>
        </a:xfrm>
      </p:grpSpPr>
      <p:sp>
        <p:nvSpPr>
          <p:cNvPr id="2" name="New Shape">
            <a:extLst>
              <a:ext uri="{FF2B5EF4-FFF2-40B4-BE49-F238E27FC236}">
                <a16:creationId xmlns:a16="http://schemas.microsoft.com/office/drawing/2014/main" id="{54B21F1F-B540-5D10-B3CD-A8D0AE56B5E7}"/>
              </a:ext>
            </a:extLst>
          </p:cNvPr>
          <p:cNvSpPr>
            <a:spLocks noGrp="1"/>
          </p:cNvSpPr>
          <p:nvPr>
            <p:ph type="body"/>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Autofit/>
          </a:bodyPr>
          <a:lstStyle>
            <a:lvl1pPr algn="l">
              <a:defRPr sz="5226">
                <a:solidFill>
                  <a:srgbClr val="EDE8C9"/>
                </a:solidFill>
              </a:defRPr>
            </a:lvl1pPr>
          </a:lstStyle>
          <a:p>
            <a:r>
              <a:rPr lang="en-GB" sz="3800" dirty="0">
                <a:latin typeface="+mn-lt"/>
              </a:rPr>
              <a:t>And again, “I will put my trust in him.” And again he says, “Here am I, and the children God has given me.”</a:t>
            </a:r>
            <a:endParaRPr sz="3800" b="0" dirty="0">
              <a:solidFill>
                <a:srgbClr val="EDE8C9"/>
              </a:solidFill>
              <a:latin typeface="+mn-lt"/>
            </a:endParaRPr>
          </a:p>
        </p:txBody>
      </p:sp>
      <p:sp>
        <p:nvSpPr>
          <p:cNvPr id="3" name="New Shape">
            <a:extLst>
              <a:ext uri="{FF2B5EF4-FFF2-40B4-BE49-F238E27FC236}">
                <a16:creationId xmlns:a16="http://schemas.microsoft.com/office/drawing/2014/main" id="{0EE709E7-8D8C-139B-9313-46B41CDFA85D}"/>
              </a:ext>
            </a:extLst>
          </p:cNvPr>
          <p:cNvSpPr>
            <a:spLocks noGrp="1"/>
          </p:cNvSpPr>
          <p:nvPr>
            <p:ph type="body" idx="1"/>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EDE8C9"/>
                </a:solidFill>
              </a:defRPr>
            </a:lvl1pPr>
          </a:lstStyle>
          <a:p>
            <a:pPr algn="l"/>
            <a:r>
              <a:rPr sz="3920" b="0">
                <a:solidFill>
                  <a:srgbClr val="EDE8C9"/>
                </a:solidFill>
              </a:rPr>
              <a:t>Hebrews 2:5–13</a:t>
            </a:r>
          </a:p>
        </p:txBody>
      </p:sp>
      <p:sp>
        <p:nvSpPr>
          <p:cNvPr id="4" name="New Shape">
            <a:extLst>
              <a:ext uri="{FF2B5EF4-FFF2-40B4-BE49-F238E27FC236}">
                <a16:creationId xmlns:a16="http://schemas.microsoft.com/office/drawing/2014/main" id="{D909C671-7046-9A7E-9493-143BE03A156A}"/>
              </a:ext>
            </a:extLst>
          </p:cNvPr>
          <p:cNvSpPr>
            <a:spLocks noGrp="1"/>
          </p:cNvSpPr>
          <p:nvPr>
            <p:ph type="body" idx="2"/>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EDE8C9"/>
                </a:solidFill>
              </a:defRPr>
            </a:lvl1pPr>
          </a:lstStyle>
          <a:p>
            <a:pPr algn="r"/>
            <a:r>
              <a:rPr sz="2193" b="0">
                <a:solidFill>
                  <a:srgbClr val="EDE8C9"/>
                </a:solidFill>
              </a:rPr>
              <a:t>NIV</a:t>
            </a:r>
          </a:p>
        </p:txBody>
      </p:sp>
    </p:spTree>
    <p:extLst>
      <p:ext uri="{BB962C8B-B14F-4D97-AF65-F5344CB8AC3E}">
        <p14:creationId xmlns:p14="http://schemas.microsoft.com/office/powerpoint/2010/main" val="1755186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2476500" y="825499"/>
            <a:ext cx="7175500" cy="88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fontScale="77500" lnSpcReduction="20000"/>
          </a:bodyPr>
          <a:lstStyle>
            <a:lvl1pPr algn="ctr">
              <a:defRPr sz="7420">
                <a:solidFill>
                  <a:srgbClr val="EDE8C9"/>
                </a:solidFill>
              </a:defRPr>
            </a:lvl1pPr>
          </a:lstStyle>
          <a:p>
            <a:pPr algn="ctr"/>
            <a:r>
              <a:rPr sz="7420" b="0">
                <a:solidFill>
                  <a:srgbClr val="EDE8C9"/>
                </a:solidFill>
              </a:rPr>
              <a:t>Prayer</a:t>
            </a:r>
          </a:p>
        </p:txBody>
      </p:sp>
      <p:sp>
        <p:nvSpPr>
          <p:cNvPr id="3" name="New Shape"/>
          <p:cNvSpPr>
            <a:spLocks noGrp="1"/>
          </p:cNvSpPr>
          <p:nvPr>
            <p:ph type="body" idx="1"/>
          </p:nvPr>
        </p:nvSpPr>
        <p:spPr>
          <a:xfrm>
            <a:off x="3155950" y="1619250"/>
            <a:ext cx="586105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fontScale="77500" lnSpcReduction="20000"/>
          </a:bodyPr>
          <a:lstStyle>
            <a:lvl1pPr algn="ctr">
              <a:defRPr sz="4386">
                <a:solidFill>
                  <a:srgbClr val="EDE8C9"/>
                </a:solidFill>
              </a:defRPr>
            </a:lvl1pPr>
          </a:lstStyle>
          <a:p>
            <a:pPr algn="ct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D87BB9A-27EA-E5EF-DD03-B7CEE6E41B91}"/>
              </a:ext>
            </a:extLst>
          </p:cNvPr>
          <p:cNvSpPr txBox="1"/>
          <p:nvPr/>
        </p:nvSpPr>
        <p:spPr>
          <a:xfrm>
            <a:off x="317715" y="6083085"/>
            <a:ext cx="6510115" cy="584775"/>
          </a:xfrm>
          <a:prstGeom prst="rect">
            <a:avLst/>
          </a:prstGeom>
          <a:noFill/>
        </p:spPr>
        <p:txBody>
          <a:bodyPr wrap="none" rtlCol="0">
            <a:spAutoFit/>
          </a:bodyPr>
          <a:lstStyle/>
          <a:p>
            <a:r>
              <a:rPr lang="en-GB" sz="3200" dirty="0">
                <a:solidFill>
                  <a:schemeClr val="bg1"/>
                </a:solidFill>
                <a:effectLst>
                  <a:outerShdw blurRad="38100" dist="38100" dir="2700000" algn="tl">
                    <a:srgbClr val="000000">
                      <a:alpha val="43137"/>
                    </a:srgbClr>
                  </a:outerShdw>
                </a:effectLst>
                <a:latin typeface="Josefin Sans" pitchFamily="2" charset="0"/>
              </a:rPr>
              <a:t>ANGELS DESTROYING SODOM</a:t>
            </a:r>
            <a:endParaRPr lang="en-NL" sz="3200" dirty="0">
              <a:solidFill>
                <a:schemeClr val="bg1"/>
              </a:solidFill>
              <a:effectLst>
                <a:outerShdw blurRad="38100" dist="38100" dir="2700000" algn="tl">
                  <a:srgbClr val="000000">
                    <a:alpha val="43137"/>
                  </a:srgbClr>
                </a:outerShdw>
              </a:effectLst>
              <a:latin typeface="Josefin Sans" pitchFamily="2"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EDE8C9"/>
                </a:solidFill>
              </a:defRPr>
            </a:lvl1pPr>
          </a:lstStyle>
          <a:p>
            <a:pPr algn="l"/>
            <a:r>
              <a:rPr sz="5226" b="0" dirty="0">
                <a:solidFill>
                  <a:srgbClr val="EDE8C9"/>
                </a:solidFill>
                <a:latin typeface="+mn-lt"/>
              </a:rPr>
              <a:t>It is not to angels that he </a:t>
            </a:r>
            <a:r>
              <a:rPr sz="5226" b="0" dirty="0">
                <a:solidFill>
                  <a:srgbClr val="E88A30"/>
                </a:solidFill>
                <a:latin typeface="+mn-lt"/>
              </a:rPr>
              <a:t>[God] </a:t>
            </a:r>
            <a:r>
              <a:rPr sz="5226" b="0" dirty="0">
                <a:solidFill>
                  <a:srgbClr val="EDE8C9"/>
                </a:solidFill>
                <a:latin typeface="+mn-lt"/>
              </a:rPr>
              <a:t>has subjected the world to come </a:t>
            </a:r>
            <a:r>
              <a:rPr sz="5226" b="0" dirty="0">
                <a:solidFill>
                  <a:srgbClr val="E88A30"/>
                </a:solidFill>
                <a:latin typeface="+mn-lt"/>
              </a:rPr>
              <a:t>[now and not yet</a:t>
            </a:r>
            <a:r>
              <a:rPr lang="en-GB" sz="5226" b="0" dirty="0">
                <a:solidFill>
                  <a:srgbClr val="E88A30"/>
                </a:solidFill>
                <a:latin typeface="+mn-lt"/>
              </a:rPr>
              <a:t> Kingdom of God</a:t>
            </a:r>
            <a:r>
              <a:rPr sz="5226" b="0" dirty="0">
                <a:solidFill>
                  <a:srgbClr val="E88A30"/>
                </a:solidFill>
                <a:latin typeface="+mn-lt"/>
              </a:rPr>
              <a:t>]</a:t>
            </a:r>
            <a:r>
              <a:rPr sz="5226" b="0" dirty="0">
                <a:solidFill>
                  <a:srgbClr val="EDE8C9"/>
                </a:solidFill>
                <a:latin typeface="+mn-lt"/>
              </a:rPr>
              <a:t>, about which we are speaking.</a:t>
            </a:r>
          </a:p>
        </p:txBody>
      </p:sp>
      <p:sp>
        <p:nvSpPr>
          <p:cNvPr id="3" name="New Shape"/>
          <p:cNvSpPr>
            <a:spLocks noGrp="1"/>
          </p:cNvSpPr>
          <p:nvPr>
            <p:ph type="body" idx="1"/>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EDE8C9"/>
                </a:solidFill>
              </a:defRPr>
            </a:lvl1pPr>
          </a:lstStyle>
          <a:p>
            <a:pPr algn="l"/>
            <a:r>
              <a:rPr sz="3920" b="0">
                <a:solidFill>
                  <a:srgbClr val="EDE8C9"/>
                </a:solidFill>
              </a:rPr>
              <a:t>Hebrews 2:5</a:t>
            </a:r>
          </a:p>
        </p:txBody>
      </p:sp>
      <p:sp>
        <p:nvSpPr>
          <p:cNvPr id="4" name="New Shape"/>
          <p:cNvSpPr>
            <a:spLocks noGrp="1"/>
          </p:cNvSpPr>
          <p:nvPr>
            <p:ph type="body" idx="2"/>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EDE8C9"/>
                </a:solidFill>
              </a:defRPr>
            </a:lvl1pPr>
          </a:lstStyle>
          <a:p>
            <a:pPr algn="r"/>
            <a:r>
              <a:rPr sz="2193" b="0">
                <a:solidFill>
                  <a:srgbClr val="EDE8C9"/>
                </a:solidFill>
              </a:rPr>
              <a:t>NIV</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698500" y="730249"/>
            <a:ext cx="10795000" cy="5365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920">
                <a:solidFill>
                  <a:srgbClr val="EDE8C9"/>
                </a:solidFill>
              </a:defRPr>
            </a:lvl1pPr>
          </a:lstStyle>
          <a:p>
            <a:pPr algn="ctr"/>
            <a:r>
              <a:rPr lang="en-GB" sz="5400" b="0" dirty="0">
                <a:solidFill>
                  <a:srgbClr val="EDE8C9"/>
                </a:solidFill>
                <a:latin typeface="+mn-lt"/>
              </a:rPr>
              <a:t>IT SEEMS JESUS’ </a:t>
            </a:r>
            <a:r>
              <a:rPr lang="en-GB" sz="5400" b="1" dirty="0">
                <a:solidFill>
                  <a:srgbClr val="E88A30"/>
                </a:solidFill>
                <a:latin typeface="Josefin Sans" pitchFamily="2" charset="0"/>
              </a:rPr>
              <a:t>HUMANITY</a:t>
            </a:r>
            <a:r>
              <a:rPr lang="en-GB" sz="5400" b="0" dirty="0">
                <a:solidFill>
                  <a:srgbClr val="EDE8C9"/>
                </a:solidFill>
                <a:latin typeface="+mn-lt"/>
              </a:rPr>
              <a:t> (OR HUMILITY) WAS AN ISSUE.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698500" y="730249"/>
            <a:ext cx="10795000" cy="5365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920">
                <a:solidFill>
                  <a:srgbClr val="EDE8C9"/>
                </a:solidFill>
              </a:defRPr>
            </a:lvl1pPr>
          </a:lstStyle>
          <a:p>
            <a:pPr algn="ctr"/>
            <a:endParaRPr lang="en-GB" sz="6000" b="0" dirty="0">
              <a:solidFill>
                <a:srgbClr val="EDE8C9"/>
              </a:solidFill>
              <a:latin typeface="+mn-lt"/>
            </a:endParaRPr>
          </a:p>
          <a:p>
            <a:pPr algn="ctr"/>
            <a:endParaRPr lang="en-GB" sz="6000" dirty="0">
              <a:latin typeface="+mn-lt"/>
            </a:endParaRPr>
          </a:p>
          <a:p>
            <a:pPr algn="ctr"/>
            <a:r>
              <a:rPr lang="en-GB" sz="6000" b="0" dirty="0">
                <a:solidFill>
                  <a:srgbClr val="EDE8C9"/>
                </a:solidFill>
                <a:latin typeface="+mn-lt"/>
              </a:rPr>
              <a:t>HOW CAN </a:t>
            </a:r>
            <a:r>
              <a:rPr lang="en-GB" sz="6000" b="1" dirty="0">
                <a:solidFill>
                  <a:srgbClr val="E88A30"/>
                </a:solidFill>
                <a:latin typeface="Josefin Sans" pitchFamily="2" charset="0"/>
              </a:rPr>
              <a:t>HE</a:t>
            </a:r>
            <a:r>
              <a:rPr lang="en-GB" sz="6000" b="0" dirty="0">
                <a:solidFill>
                  <a:srgbClr val="EDE8C9"/>
                </a:solidFill>
                <a:latin typeface="+mn-lt"/>
              </a:rPr>
              <a:t> POSSIBLY SAVES US?</a:t>
            </a:r>
          </a:p>
        </p:txBody>
      </p:sp>
      <p:pic>
        <p:nvPicPr>
          <p:cNvPr id="3" name="Graphic 2" descr="Help outline">
            <a:extLst>
              <a:ext uri="{FF2B5EF4-FFF2-40B4-BE49-F238E27FC236}">
                <a16:creationId xmlns:a16="http://schemas.microsoft.com/office/drawing/2014/main" id="{CCCFF64C-1C4C-6F73-F376-2C8F75F5D9B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983823" y="762001"/>
            <a:ext cx="2224354" cy="222435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fontScale="70000" lnSpcReduction="20000"/>
          </a:bodyPr>
          <a:lstStyle>
            <a:lvl1pPr algn="l">
              <a:defRPr sz="5226">
                <a:solidFill>
                  <a:srgbClr val="EDE8C9"/>
                </a:solidFill>
              </a:defRPr>
            </a:lvl1pPr>
          </a:lstStyle>
          <a:p>
            <a:pPr algn="l"/>
            <a:r>
              <a:rPr sz="5226" b="0" dirty="0">
                <a:solidFill>
                  <a:srgbClr val="EDE8C9"/>
                </a:solidFill>
                <a:latin typeface="+mn-lt"/>
              </a:rPr>
              <a:t>But there is a place where someone has testified: “What is mankind that you are mindful of them, a son of man that you care for him? You made them a little lower than the angels; you crowned them with glory and honor and put everything under their feet.” In putting everything under them, God left nothing that is not subject to them. Yet at present we do not see everything subject to them.</a:t>
            </a:r>
          </a:p>
        </p:txBody>
      </p:sp>
      <p:sp>
        <p:nvSpPr>
          <p:cNvPr id="3" name="New Shape"/>
          <p:cNvSpPr>
            <a:spLocks noGrp="1"/>
          </p:cNvSpPr>
          <p:nvPr>
            <p:ph type="body" idx="1"/>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EDE8C9"/>
                </a:solidFill>
              </a:defRPr>
            </a:lvl1pPr>
          </a:lstStyle>
          <a:p>
            <a:pPr algn="l"/>
            <a:r>
              <a:rPr sz="3920" b="0">
                <a:solidFill>
                  <a:srgbClr val="EDE8C9"/>
                </a:solidFill>
              </a:rPr>
              <a:t>Hebrews 2:6–8</a:t>
            </a:r>
          </a:p>
        </p:txBody>
      </p:sp>
      <p:sp>
        <p:nvSpPr>
          <p:cNvPr id="4" name="New Shape"/>
          <p:cNvSpPr>
            <a:spLocks noGrp="1"/>
          </p:cNvSpPr>
          <p:nvPr>
            <p:ph type="body" idx="2"/>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EDE8C9"/>
                </a:solidFill>
              </a:defRPr>
            </a:lvl1pPr>
          </a:lstStyle>
          <a:p>
            <a:pPr algn="r"/>
            <a:r>
              <a:rPr sz="2193" b="0">
                <a:solidFill>
                  <a:srgbClr val="EDE8C9"/>
                </a:solidFill>
              </a:rPr>
              <a:t>NIV</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698500" y="730249"/>
            <a:ext cx="10795000" cy="5365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920">
                <a:solidFill>
                  <a:srgbClr val="EDE8C9"/>
                </a:solidFill>
              </a:defRPr>
            </a:lvl1pPr>
          </a:lstStyle>
          <a:p>
            <a:pPr algn="ctr"/>
            <a:r>
              <a:rPr lang="en-GB" sz="6000" b="0" dirty="0">
                <a:solidFill>
                  <a:srgbClr val="EDE8C9"/>
                </a:solidFill>
                <a:latin typeface="+mn-lt"/>
              </a:rPr>
              <a:t>YOU HAVE FORGOTTEN </a:t>
            </a:r>
            <a:r>
              <a:rPr lang="en-GB" sz="6000" b="1" dirty="0">
                <a:solidFill>
                  <a:srgbClr val="E88A30"/>
                </a:solidFill>
                <a:latin typeface="Josefin Sans" pitchFamily="2" charset="0"/>
              </a:rPr>
              <a:t>WHO YOU ARE</a:t>
            </a:r>
            <a:r>
              <a:rPr lang="en-GB" sz="6000" b="0" dirty="0">
                <a:solidFill>
                  <a:srgbClr val="EDE8C9"/>
                </a:solidFill>
                <a:latin typeface="+mn-lt"/>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698500" y="730249"/>
            <a:ext cx="10795000" cy="5365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920">
                <a:solidFill>
                  <a:srgbClr val="EDE8C9"/>
                </a:solidFill>
              </a:defRPr>
            </a:lvl1pPr>
          </a:lstStyle>
          <a:p>
            <a:pPr algn="l"/>
            <a:endParaRPr lang="en-GB" sz="3920" b="0" dirty="0">
              <a:solidFill>
                <a:srgbClr val="EDE8C9"/>
              </a:solidFill>
            </a:endParaRPr>
          </a:p>
          <a:p>
            <a:pPr algn="ctr"/>
            <a:endParaRPr lang="en-GB" sz="4800" b="0" dirty="0">
              <a:solidFill>
                <a:srgbClr val="EDE8C9"/>
              </a:solidFill>
              <a:latin typeface="+mn-lt"/>
            </a:endParaRPr>
          </a:p>
          <a:p>
            <a:pPr algn="ctr"/>
            <a:r>
              <a:rPr lang="en-GB" sz="4800" b="0" dirty="0">
                <a:solidFill>
                  <a:srgbClr val="EDE8C9"/>
                </a:solidFill>
                <a:latin typeface="+mn-lt"/>
              </a:rPr>
              <a:t>WHY IS GOD MINDFUL OF US? WHY DOES </a:t>
            </a:r>
            <a:r>
              <a:rPr lang="en-GB" sz="4800" b="1" dirty="0">
                <a:solidFill>
                  <a:srgbClr val="E88A30"/>
                </a:solidFill>
                <a:latin typeface="Josefin Sans" pitchFamily="2" charset="0"/>
              </a:rPr>
              <a:t>HE CARE </a:t>
            </a:r>
            <a:r>
              <a:rPr lang="en-GB" sz="4800" b="0" dirty="0">
                <a:solidFill>
                  <a:srgbClr val="EDE8C9"/>
                </a:solidFill>
                <a:latin typeface="+mn-lt"/>
              </a:rPr>
              <a:t>FOR US?</a:t>
            </a:r>
          </a:p>
        </p:txBody>
      </p:sp>
      <p:pic>
        <p:nvPicPr>
          <p:cNvPr id="3" name="Graphic 2" descr="Help outline">
            <a:extLst>
              <a:ext uri="{FF2B5EF4-FFF2-40B4-BE49-F238E27FC236}">
                <a16:creationId xmlns:a16="http://schemas.microsoft.com/office/drawing/2014/main" id="{FE0BD888-7E81-31A4-80E5-497F48F291D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983823" y="762001"/>
            <a:ext cx="2224354" cy="222435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0578967-7F14-CF3A-AFD7-31F44BA899AB}"/>
              </a:ext>
            </a:extLst>
          </p:cNvPr>
          <p:cNvSpPr txBox="1"/>
          <p:nvPr/>
        </p:nvSpPr>
        <p:spPr>
          <a:xfrm>
            <a:off x="162733" y="6393050"/>
            <a:ext cx="5190845" cy="369332"/>
          </a:xfrm>
          <a:prstGeom prst="rect">
            <a:avLst/>
          </a:prstGeom>
          <a:noFill/>
        </p:spPr>
        <p:txBody>
          <a:bodyPr wrap="none" rtlCol="0">
            <a:spAutoFit/>
          </a:bodyPr>
          <a:lstStyle/>
          <a:p>
            <a:r>
              <a:rPr lang="en-GB" dirty="0">
                <a:solidFill>
                  <a:schemeClr val="bg1"/>
                </a:solidFill>
                <a:latin typeface="Josefin Sans" pitchFamily="2" charset="0"/>
              </a:rPr>
              <a:t>Carina Nebula from the James Webb Telescope</a:t>
            </a:r>
            <a:endParaRPr lang="en-NL" dirty="0">
              <a:solidFill>
                <a:schemeClr val="bg1"/>
              </a:solidFill>
              <a:latin typeface="Josefin Sans" pitchFamily="2"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fontScale="92500" lnSpcReduction="10000"/>
          </a:bodyPr>
          <a:lstStyle>
            <a:lvl1pPr algn="l">
              <a:defRPr sz="5226">
                <a:solidFill>
                  <a:srgbClr val="EDE8C9"/>
                </a:solidFill>
              </a:defRPr>
            </a:lvl1pPr>
          </a:lstStyle>
          <a:p>
            <a:pPr algn="l"/>
            <a:r>
              <a:rPr sz="5226" b="0" dirty="0">
                <a:solidFill>
                  <a:srgbClr val="EDE8C9"/>
                </a:solidFill>
                <a:latin typeface="+mn-lt"/>
              </a:rPr>
              <a:t>Then God said, “Let us make mankind in </a:t>
            </a:r>
            <a:r>
              <a:rPr sz="5226" b="0" dirty="0">
                <a:solidFill>
                  <a:srgbClr val="EDE8C9"/>
                </a:solidFill>
                <a:highlight>
                  <a:srgbClr val="E88A30"/>
                </a:highlight>
                <a:latin typeface="+mn-lt"/>
              </a:rPr>
              <a:t>our image</a:t>
            </a:r>
            <a:r>
              <a:rPr sz="5226" b="0" dirty="0">
                <a:solidFill>
                  <a:srgbClr val="EDE8C9"/>
                </a:solidFill>
                <a:latin typeface="+mn-lt"/>
              </a:rPr>
              <a:t>, in </a:t>
            </a:r>
            <a:r>
              <a:rPr sz="5226" b="0" dirty="0">
                <a:solidFill>
                  <a:srgbClr val="EDE8C9"/>
                </a:solidFill>
                <a:highlight>
                  <a:srgbClr val="E88A30"/>
                </a:highlight>
                <a:latin typeface="+mn-lt"/>
              </a:rPr>
              <a:t>our likeness</a:t>
            </a:r>
            <a:r>
              <a:rPr sz="5226" b="0" dirty="0">
                <a:solidFill>
                  <a:srgbClr val="EDE8C9"/>
                </a:solidFill>
                <a:latin typeface="+mn-lt"/>
              </a:rPr>
              <a:t>, so that they may rule over the fish in the sea and the birds in the sky, over the livestock and all the wild animals, and over all the creatures that move along the ground.”</a:t>
            </a:r>
          </a:p>
        </p:txBody>
      </p:sp>
      <p:sp>
        <p:nvSpPr>
          <p:cNvPr id="3" name="New Shape"/>
          <p:cNvSpPr>
            <a:spLocks noGrp="1"/>
          </p:cNvSpPr>
          <p:nvPr>
            <p:ph type="body" idx="1"/>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EDE8C9"/>
                </a:solidFill>
              </a:defRPr>
            </a:lvl1pPr>
          </a:lstStyle>
          <a:p>
            <a:pPr algn="l"/>
            <a:r>
              <a:rPr sz="3920" b="0">
                <a:solidFill>
                  <a:srgbClr val="EDE8C9"/>
                </a:solidFill>
              </a:rPr>
              <a:t>Genesis 1:26</a:t>
            </a:r>
          </a:p>
        </p:txBody>
      </p:sp>
      <p:sp>
        <p:nvSpPr>
          <p:cNvPr id="4" name="New Shape"/>
          <p:cNvSpPr>
            <a:spLocks noGrp="1"/>
          </p:cNvSpPr>
          <p:nvPr>
            <p:ph type="body" idx="2"/>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EDE8C9"/>
                </a:solidFill>
              </a:defRPr>
            </a:lvl1pPr>
          </a:lstStyle>
          <a:p>
            <a:pPr algn="r"/>
            <a:r>
              <a:rPr sz="2193" b="0">
                <a:solidFill>
                  <a:srgbClr val="EDE8C9"/>
                </a:solidFill>
              </a:rPr>
              <a:t>NIV</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eople praying at Ganesh Chaturthi shrine">
            <a:extLst>
              <a:ext uri="{FF2B5EF4-FFF2-40B4-BE49-F238E27FC236}">
                <a16:creationId xmlns:a16="http://schemas.microsoft.com/office/drawing/2014/main" id="{E191E555-5D0F-F944-25D0-8097258B55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2895" y="1772943"/>
            <a:ext cx="5150603" cy="3433735"/>
          </a:xfrm>
          <a:prstGeom prst="rect">
            <a:avLst/>
          </a:prstGeom>
        </p:spPr>
      </p:pic>
      <p:pic>
        <p:nvPicPr>
          <p:cNvPr id="6" name="Picture 5" descr="Man smiling">
            <a:extLst>
              <a:ext uri="{FF2B5EF4-FFF2-40B4-BE49-F238E27FC236}">
                <a16:creationId xmlns:a16="http://schemas.microsoft.com/office/drawing/2014/main" id="{F0362D47-E57C-02DB-3C19-94D34C6988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501" y="1772943"/>
            <a:ext cx="5150603" cy="3433736"/>
          </a:xfrm>
          <a:prstGeom prst="rect">
            <a:avLst/>
          </a:prstGeom>
        </p:spPr>
      </p:pic>
      <p:sp>
        <p:nvSpPr>
          <p:cNvPr id="7" name="TextBox 6">
            <a:extLst>
              <a:ext uri="{FF2B5EF4-FFF2-40B4-BE49-F238E27FC236}">
                <a16:creationId xmlns:a16="http://schemas.microsoft.com/office/drawing/2014/main" id="{5B46AFA2-4B8E-B469-4C73-C4DC72F2DAB9}"/>
              </a:ext>
            </a:extLst>
          </p:cNvPr>
          <p:cNvSpPr txBox="1"/>
          <p:nvPr/>
        </p:nvSpPr>
        <p:spPr>
          <a:xfrm>
            <a:off x="576589" y="1195955"/>
            <a:ext cx="5394425" cy="523220"/>
          </a:xfrm>
          <a:prstGeom prst="rect">
            <a:avLst/>
          </a:prstGeom>
          <a:noFill/>
        </p:spPr>
        <p:txBody>
          <a:bodyPr wrap="none" rtlCol="0">
            <a:spAutoFit/>
          </a:bodyPr>
          <a:lstStyle/>
          <a:p>
            <a:r>
              <a:rPr lang="en-GB" sz="2800" b="1" dirty="0">
                <a:solidFill>
                  <a:srgbClr val="E88A30"/>
                </a:solidFill>
                <a:latin typeface="Josefin Sans" pitchFamily="2" charset="0"/>
              </a:rPr>
              <a:t>YAHWEH</a:t>
            </a:r>
            <a:r>
              <a:rPr lang="en-GB" sz="2800" dirty="0">
                <a:solidFill>
                  <a:schemeClr val="bg1"/>
                </a:solidFill>
                <a:latin typeface="Josefin Sans" pitchFamily="2" charset="0"/>
              </a:rPr>
              <a:t> = THE LIVING GOD</a:t>
            </a:r>
            <a:endParaRPr lang="en-NL" sz="2800" dirty="0">
              <a:solidFill>
                <a:schemeClr val="bg1"/>
              </a:solidFill>
              <a:latin typeface="Josefin Sans" pitchFamily="2" charset="0"/>
            </a:endParaRPr>
          </a:p>
        </p:txBody>
      </p:sp>
      <p:sp>
        <p:nvSpPr>
          <p:cNvPr id="8" name="TextBox 7">
            <a:extLst>
              <a:ext uri="{FF2B5EF4-FFF2-40B4-BE49-F238E27FC236}">
                <a16:creationId xmlns:a16="http://schemas.microsoft.com/office/drawing/2014/main" id="{88C126A9-671B-9488-223A-11C3BCD4116E}"/>
              </a:ext>
            </a:extLst>
          </p:cNvPr>
          <p:cNvSpPr txBox="1"/>
          <p:nvPr/>
        </p:nvSpPr>
        <p:spPr>
          <a:xfrm>
            <a:off x="6924703" y="1195955"/>
            <a:ext cx="3986989" cy="523220"/>
          </a:xfrm>
          <a:prstGeom prst="rect">
            <a:avLst/>
          </a:prstGeom>
          <a:noFill/>
        </p:spPr>
        <p:txBody>
          <a:bodyPr wrap="none" rtlCol="0">
            <a:spAutoFit/>
          </a:bodyPr>
          <a:lstStyle/>
          <a:p>
            <a:r>
              <a:rPr lang="en-GB" sz="2800" b="1" dirty="0">
                <a:solidFill>
                  <a:srgbClr val="E88A30"/>
                </a:solidFill>
                <a:latin typeface="Josefin Sans" pitchFamily="2" charset="0"/>
              </a:rPr>
              <a:t>IDOLS</a:t>
            </a:r>
            <a:r>
              <a:rPr lang="en-GB" sz="2800" dirty="0">
                <a:solidFill>
                  <a:schemeClr val="bg1"/>
                </a:solidFill>
                <a:latin typeface="Josefin Sans" pitchFamily="2" charset="0"/>
              </a:rPr>
              <a:t> = DEAD GODS</a:t>
            </a:r>
            <a:endParaRPr lang="en-NL" sz="2800" dirty="0">
              <a:solidFill>
                <a:schemeClr val="bg1"/>
              </a:solidFill>
              <a:latin typeface="Josefin Sans" pitchFamily="2" charset="0"/>
            </a:endParaRPr>
          </a:p>
        </p:txBody>
      </p:sp>
      <p:sp>
        <p:nvSpPr>
          <p:cNvPr id="9" name="TextBox 8">
            <a:extLst>
              <a:ext uri="{FF2B5EF4-FFF2-40B4-BE49-F238E27FC236}">
                <a16:creationId xmlns:a16="http://schemas.microsoft.com/office/drawing/2014/main" id="{D07D3E6D-3F08-F841-525F-E3546A6D9C58}"/>
              </a:ext>
            </a:extLst>
          </p:cNvPr>
          <p:cNvSpPr txBox="1"/>
          <p:nvPr/>
        </p:nvSpPr>
        <p:spPr>
          <a:xfrm>
            <a:off x="1748383" y="5260447"/>
            <a:ext cx="3050835" cy="523220"/>
          </a:xfrm>
          <a:prstGeom prst="rect">
            <a:avLst/>
          </a:prstGeom>
          <a:noFill/>
        </p:spPr>
        <p:txBody>
          <a:bodyPr wrap="none" rtlCol="0">
            <a:spAutoFit/>
          </a:bodyPr>
          <a:lstStyle/>
          <a:p>
            <a:r>
              <a:rPr lang="en-GB" sz="2800" b="1" dirty="0">
                <a:solidFill>
                  <a:schemeClr val="bg1"/>
                </a:solidFill>
                <a:latin typeface="Josefin Sans" pitchFamily="2" charset="0"/>
              </a:rPr>
              <a:t>LIVING IMAGES</a:t>
            </a:r>
            <a:endParaRPr lang="en-NL" sz="2800" b="1" dirty="0">
              <a:solidFill>
                <a:schemeClr val="bg1"/>
              </a:solidFill>
              <a:latin typeface="Josefin Sans" pitchFamily="2" charset="0"/>
            </a:endParaRPr>
          </a:p>
        </p:txBody>
      </p:sp>
      <p:sp>
        <p:nvSpPr>
          <p:cNvPr id="10" name="TextBox 9">
            <a:extLst>
              <a:ext uri="{FF2B5EF4-FFF2-40B4-BE49-F238E27FC236}">
                <a16:creationId xmlns:a16="http://schemas.microsoft.com/office/drawing/2014/main" id="{C07DE58E-45D3-012C-5D90-25BB42AA520D}"/>
              </a:ext>
            </a:extLst>
          </p:cNvPr>
          <p:cNvSpPr txBox="1"/>
          <p:nvPr/>
        </p:nvSpPr>
        <p:spPr>
          <a:xfrm>
            <a:off x="7529033" y="5260447"/>
            <a:ext cx="2778325" cy="523220"/>
          </a:xfrm>
          <a:prstGeom prst="rect">
            <a:avLst/>
          </a:prstGeom>
          <a:noFill/>
        </p:spPr>
        <p:txBody>
          <a:bodyPr wrap="none" rtlCol="0">
            <a:spAutoFit/>
          </a:bodyPr>
          <a:lstStyle/>
          <a:p>
            <a:r>
              <a:rPr lang="en-GB" sz="2800" b="1" dirty="0">
                <a:solidFill>
                  <a:schemeClr val="bg1"/>
                </a:solidFill>
                <a:latin typeface="Josefin Sans" pitchFamily="2" charset="0"/>
              </a:rPr>
              <a:t>DEAD IMAGES</a:t>
            </a:r>
            <a:endParaRPr lang="en-NL" sz="2800" b="1" dirty="0">
              <a:solidFill>
                <a:schemeClr val="bg1"/>
              </a:solidFill>
              <a:latin typeface="Josefin Sans" pitchFamily="2"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698500" y="730249"/>
            <a:ext cx="10795000" cy="5365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920">
                <a:solidFill>
                  <a:srgbClr val="EDE8C9"/>
                </a:solidFill>
              </a:defRPr>
            </a:lvl1pPr>
          </a:lstStyle>
          <a:p>
            <a:pPr algn="ctr"/>
            <a:r>
              <a:rPr lang="en-GB" sz="5400" b="0" dirty="0">
                <a:solidFill>
                  <a:srgbClr val="EDE8C9"/>
                </a:solidFill>
                <a:latin typeface="+mn-lt"/>
              </a:rPr>
              <a:t>YOU HAVE </a:t>
            </a:r>
            <a:r>
              <a:rPr lang="en-GB" sz="5400" b="1" dirty="0">
                <a:solidFill>
                  <a:srgbClr val="E88A30"/>
                </a:solidFill>
                <a:latin typeface="Josefin Sans" pitchFamily="2" charset="0"/>
              </a:rPr>
              <a:t>FORGOTTEN</a:t>
            </a:r>
            <a:r>
              <a:rPr lang="en-GB" sz="5400" b="0" dirty="0">
                <a:solidFill>
                  <a:srgbClr val="EDE8C9"/>
                </a:solidFill>
                <a:latin typeface="+mn-lt"/>
              </a:rPr>
              <a:t> WHAT YOU ARE SUPPOSED TO BE.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EDE8C9"/>
                </a:solidFill>
              </a:defRPr>
            </a:lvl1pPr>
          </a:lstStyle>
          <a:p>
            <a:pPr algn="l"/>
            <a:r>
              <a:rPr sz="5226" b="0" dirty="0">
                <a:solidFill>
                  <a:srgbClr val="EDE8C9"/>
                </a:solidFill>
                <a:latin typeface="+mn-lt"/>
              </a:rPr>
              <a:t>Yet at present we do not see everything subject to them.</a:t>
            </a:r>
          </a:p>
        </p:txBody>
      </p:sp>
      <p:sp>
        <p:nvSpPr>
          <p:cNvPr id="3" name="New Shape"/>
          <p:cNvSpPr>
            <a:spLocks noGrp="1"/>
          </p:cNvSpPr>
          <p:nvPr>
            <p:ph type="body" idx="1"/>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EDE8C9"/>
                </a:solidFill>
              </a:defRPr>
            </a:lvl1pPr>
          </a:lstStyle>
          <a:p>
            <a:pPr algn="l"/>
            <a:r>
              <a:rPr sz="3920" b="0">
                <a:solidFill>
                  <a:srgbClr val="EDE8C9"/>
                </a:solidFill>
              </a:rPr>
              <a:t>Hebrews 2:8</a:t>
            </a:r>
          </a:p>
        </p:txBody>
      </p:sp>
      <p:sp>
        <p:nvSpPr>
          <p:cNvPr id="4" name="New Shape"/>
          <p:cNvSpPr>
            <a:spLocks noGrp="1"/>
          </p:cNvSpPr>
          <p:nvPr>
            <p:ph type="body" idx="2"/>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EDE8C9"/>
                </a:solidFill>
              </a:defRPr>
            </a:lvl1pPr>
          </a:lstStyle>
          <a:p>
            <a:pPr algn="r"/>
            <a:r>
              <a:rPr sz="2193" b="0">
                <a:solidFill>
                  <a:srgbClr val="EDE8C9"/>
                </a:solidFill>
              </a:rPr>
              <a:t>NIV</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 person in a space suit&#10;&#10;AI-generated content may be incorrect.">
            <a:extLst>
              <a:ext uri="{FF2B5EF4-FFF2-40B4-BE49-F238E27FC236}">
                <a16:creationId xmlns:a16="http://schemas.microsoft.com/office/drawing/2014/main" id="{8A861984-33D8-3658-EDC5-723E0B891A3A}"/>
              </a:ext>
            </a:extLst>
          </p:cNvPr>
          <p:cNvPicPr>
            <a:picLocks noChangeAspect="1"/>
          </p:cNvPicPr>
          <p:nvPr/>
        </p:nvPicPr>
        <p:blipFill>
          <a:blip r:embed="rId2">
            <a:extLst>
              <a:ext uri="{28A0092B-C50C-407E-A947-70E740481C1C}">
                <a14:useLocalDpi xmlns:a14="http://schemas.microsoft.com/office/drawing/2010/main" val="0"/>
              </a:ext>
            </a:extLst>
          </a:blip>
          <a:srcRect t="7669" b="52034"/>
          <a:stretch>
            <a:fillRect/>
          </a:stretch>
        </p:blipFill>
        <p:spPr>
          <a:xfrm>
            <a:off x="196850" y="173518"/>
            <a:ext cx="11798300" cy="6512763"/>
          </a:xfrm>
          <a:prstGeom prst="rect">
            <a:avLst/>
          </a:prstGeom>
        </p:spPr>
      </p:pic>
    </p:spTree>
    <p:extLst>
      <p:ext uri="{BB962C8B-B14F-4D97-AF65-F5344CB8AC3E}">
        <p14:creationId xmlns:p14="http://schemas.microsoft.com/office/powerpoint/2010/main" val="8992917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501A46-0D36-2FC9-0FC9-4BC52ACA1BAF}"/>
              </a:ext>
            </a:extLst>
          </p:cNvPr>
          <p:cNvSpPr>
            <a:spLocks noGrp="1"/>
          </p:cNvSpPr>
          <p:nvPr>
            <p:ph type="body"/>
          </p:nvPr>
        </p:nvSpPr>
        <p:spPr>
          <a:xfrm>
            <a:off x="-138409" y="2285999"/>
            <a:ext cx="3447297" cy="1756851"/>
          </a:xfrm>
        </p:spPr>
        <p:txBody>
          <a:bodyPr>
            <a:normAutofit fontScale="92500" lnSpcReduction="20000"/>
          </a:bodyPr>
          <a:lstStyle/>
          <a:p>
            <a:pPr algn="ctr"/>
            <a:r>
              <a:rPr lang="en-GB" sz="4400" b="1" dirty="0">
                <a:ln>
                  <a:solidFill>
                    <a:sysClr val="windowText" lastClr="000000"/>
                  </a:solidFill>
                </a:ln>
                <a:latin typeface="Josefin Sans" pitchFamily="2" charset="0"/>
              </a:rPr>
              <a:t>THE</a:t>
            </a:r>
          </a:p>
          <a:p>
            <a:pPr algn="ctr"/>
            <a:r>
              <a:rPr lang="en-GB" sz="4400" b="1" dirty="0">
                <a:ln>
                  <a:solidFill>
                    <a:sysClr val="windowText" lastClr="000000"/>
                  </a:solidFill>
                </a:ln>
                <a:latin typeface="Josefin Sans" pitchFamily="2" charset="0"/>
              </a:rPr>
              <a:t>SHOULD </a:t>
            </a:r>
          </a:p>
          <a:p>
            <a:pPr algn="ctr"/>
            <a:r>
              <a:rPr lang="en-GB" sz="4400" b="1" dirty="0">
                <a:ln>
                  <a:solidFill>
                    <a:sysClr val="windowText" lastClr="000000"/>
                  </a:solidFill>
                </a:ln>
                <a:latin typeface="Josefin Sans" pitchFamily="2" charset="0"/>
              </a:rPr>
              <a:t>BE</a:t>
            </a:r>
            <a:endParaRPr lang="en-NL" sz="4400" b="1" dirty="0">
              <a:ln>
                <a:solidFill>
                  <a:sysClr val="windowText" lastClr="000000"/>
                </a:solidFill>
              </a:ln>
              <a:latin typeface="Josefin Sans" pitchFamily="2" charset="0"/>
            </a:endParaRPr>
          </a:p>
        </p:txBody>
      </p:sp>
      <p:cxnSp>
        <p:nvCxnSpPr>
          <p:cNvPr id="4" name="Straight Arrow Connector 3">
            <a:extLst>
              <a:ext uri="{FF2B5EF4-FFF2-40B4-BE49-F238E27FC236}">
                <a16:creationId xmlns:a16="http://schemas.microsoft.com/office/drawing/2014/main" id="{C7FB3DEF-E89D-DF5B-7527-748BAEBAFD15}"/>
              </a:ext>
            </a:extLst>
          </p:cNvPr>
          <p:cNvCxnSpPr>
            <a:cxnSpLocks/>
          </p:cNvCxnSpPr>
          <p:nvPr/>
        </p:nvCxnSpPr>
        <p:spPr>
          <a:xfrm>
            <a:off x="2998920" y="3076600"/>
            <a:ext cx="7020734" cy="0"/>
          </a:xfrm>
          <a:prstGeom prst="straightConnector1">
            <a:avLst/>
          </a:prstGeom>
          <a:ln w="76200">
            <a:solidFill>
              <a:srgbClr val="C6C7B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E9EA9FB-1D79-C391-F51A-7AC9F1DD3F2B}"/>
              </a:ext>
            </a:extLst>
          </p:cNvPr>
          <p:cNvSpPr txBox="1"/>
          <p:nvPr/>
        </p:nvSpPr>
        <p:spPr>
          <a:xfrm>
            <a:off x="4948089" y="2491825"/>
            <a:ext cx="2295821" cy="584775"/>
          </a:xfrm>
          <a:prstGeom prst="rect">
            <a:avLst/>
          </a:prstGeom>
          <a:noFill/>
        </p:spPr>
        <p:txBody>
          <a:bodyPr wrap="none" rtlCol="0">
            <a:spAutoFit/>
          </a:bodyPr>
          <a:lstStyle/>
          <a:p>
            <a:r>
              <a:rPr lang="en-GB" sz="3200" b="1" dirty="0">
                <a:solidFill>
                  <a:schemeClr val="bg1"/>
                </a:solidFill>
                <a:latin typeface="Josefin Sans" pitchFamily="2" charset="0"/>
              </a:rPr>
              <a:t>“THE GAP”</a:t>
            </a:r>
            <a:endParaRPr lang="en-NL" sz="3200" b="1" dirty="0">
              <a:solidFill>
                <a:schemeClr val="bg1"/>
              </a:solidFill>
              <a:latin typeface="Josefin Sans" pitchFamily="2" charset="0"/>
            </a:endParaRPr>
          </a:p>
        </p:txBody>
      </p:sp>
      <p:sp>
        <p:nvSpPr>
          <p:cNvPr id="7" name="Text Placeholder 1">
            <a:extLst>
              <a:ext uri="{FF2B5EF4-FFF2-40B4-BE49-F238E27FC236}">
                <a16:creationId xmlns:a16="http://schemas.microsoft.com/office/drawing/2014/main" id="{66E1107F-116E-2476-02C8-428C4192A1B8}"/>
              </a:ext>
            </a:extLst>
          </p:cNvPr>
          <p:cNvSpPr txBox="1">
            <a:spLocks/>
          </p:cNvSpPr>
          <p:nvPr/>
        </p:nvSpPr>
        <p:spPr>
          <a:xfrm>
            <a:off x="9043258" y="2285998"/>
            <a:ext cx="3447297" cy="1756851"/>
          </a:xfrm>
          <a:prstGeom prst="rect">
            <a:avLst/>
          </a:prstGeom>
          <a:noFill/>
          <a:ln w="9525" cap="flat" cmpd="sng" algn="ctr">
            <a:noFill/>
            <a:prstDash val="solid"/>
          </a:ln>
          <a:effectLst/>
        </p:spPr>
        <p:txBody>
          <a:bodyPr anchor="ctr">
            <a:normAutofit/>
          </a:bodyPr>
          <a:lstStyle>
            <a:lvl1pPr algn="l">
              <a:defRPr sz="3920">
                <a:solidFill>
                  <a:srgbClr val="EDE8C9"/>
                </a:solidFill>
                <a:latin typeface="+mj-lt"/>
                <a:ea typeface="+mj-ea"/>
                <a:cs typeface="+mj-cs"/>
              </a:defRPr>
            </a:lvl1pPr>
            <a:lvl2pPr>
              <a:defRPr>
                <a:solidFill>
                  <a:schemeClr val="lt1"/>
                </a:solidFill>
                <a:latin typeface="+mj-lt"/>
                <a:ea typeface="+mj-ea"/>
                <a:cs typeface="+mj-cs"/>
              </a:defRPr>
            </a:lvl2pPr>
            <a:lvl3pPr>
              <a:defRPr>
                <a:solidFill>
                  <a:schemeClr val="lt1"/>
                </a:solidFill>
                <a:latin typeface="+mj-lt"/>
                <a:ea typeface="+mj-ea"/>
                <a:cs typeface="+mj-cs"/>
              </a:defRPr>
            </a:lvl3pPr>
            <a:lvl4pPr>
              <a:defRPr>
                <a:solidFill>
                  <a:schemeClr val="lt1"/>
                </a:solidFill>
                <a:latin typeface="+mj-lt"/>
                <a:ea typeface="+mj-ea"/>
                <a:cs typeface="+mj-cs"/>
              </a:defRPr>
            </a:lvl4pPr>
            <a:lvl5pPr>
              <a:defRPr>
                <a:solidFill>
                  <a:schemeClr val="lt1"/>
                </a:solidFill>
                <a:latin typeface="+mj-lt"/>
                <a:ea typeface="+mj-ea"/>
                <a:cs typeface="+mj-cs"/>
              </a:defRPr>
            </a:lvl5pPr>
            <a:lvl6pPr>
              <a:defRPr>
                <a:solidFill>
                  <a:schemeClr val="lt1"/>
                </a:solidFill>
                <a:latin typeface="+mj-lt"/>
                <a:ea typeface="+mj-ea"/>
                <a:cs typeface="+mj-cs"/>
              </a:defRPr>
            </a:lvl6pPr>
            <a:lvl7pPr>
              <a:defRPr>
                <a:solidFill>
                  <a:schemeClr val="lt1"/>
                </a:solidFill>
                <a:latin typeface="+mj-lt"/>
                <a:ea typeface="+mj-ea"/>
                <a:cs typeface="+mj-cs"/>
              </a:defRPr>
            </a:lvl7pPr>
            <a:lvl8pPr>
              <a:defRPr>
                <a:solidFill>
                  <a:schemeClr val="lt1"/>
                </a:solidFill>
                <a:latin typeface="+mj-lt"/>
                <a:ea typeface="+mj-ea"/>
                <a:cs typeface="+mj-cs"/>
              </a:defRPr>
            </a:lvl8pPr>
            <a:lvl9pPr>
              <a:defRPr>
                <a:solidFill>
                  <a:schemeClr val="lt1"/>
                </a:solidFill>
                <a:latin typeface="+mj-lt"/>
                <a:ea typeface="+mj-ea"/>
                <a:cs typeface="+mj-cs"/>
              </a:defRPr>
            </a:lvl9pPr>
          </a:lstStyle>
          <a:p>
            <a:pPr algn="ctr"/>
            <a:r>
              <a:rPr lang="en-GB" sz="4400" b="1" dirty="0">
                <a:ln>
                  <a:solidFill>
                    <a:sysClr val="windowText" lastClr="000000"/>
                  </a:solidFill>
                </a:ln>
                <a:latin typeface="Josefin Sans" pitchFamily="2" charset="0"/>
              </a:rPr>
              <a:t>THE </a:t>
            </a:r>
          </a:p>
          <a:p>
            <a:pPr algn="ctr"/>
            <a:r>
              <a:rPr lang="en-GB" sz="4400" b="1" dirty="0">
                <a:ln>
                  <a:solidFill>
                    <a:sysClr val="windowText" lastClr="000000"/>
                  </a:solidFill>
                </a:ln>
                <a:latin typeface="Josefin Sans" pitchFamily="2" charset="0"/>
              </a:rPr>
              <a:t>IS</a:t>
            </a:r>
            <a:endParaRPr lang="en-NL" sz="4400" b="1" dirty="0">
              <a:ln>
                <a:solidFill>
                  <a:sysClr val="windowText" lastClr="000000"/>
                </a:solidFill>
              </a:ln>
              <a:latin typeface="Josefin Sans" pitchFamily="2" charset="0"/>
            </a:endParaRPr>
          </a:p>
        </p:txBody>
      </p:sp>
    </p:spTree>
    <p:extLst>
      <p:ext uri="{BB962C8B-B14F-4D97-AF65-F5344CB8AC3E}">
        <p14:creationId xmlns:p14="http://schemas.microsoft.com/office/powerpoint/2010/main" val="7273373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with a beard and mustache&#10;&#10;AI-generated content may be incorrect.">
            <a:extLst>
              <a:ext uri="{FF2B5EF4-FFF2-40B4-BE49-F238E27FC236}">
                <a16:creationId xmlns:a16="http://schemas.microsoft.com/office/drawing/2014/main" id="{F3F94260-9D5D-DCDA-3646-E6EDFAFD04BA}"/>
              </a:ext>
            </a:extLst>
          </p:cNvPr>
          <p:cNvPicPr>
            <a:picLocks noChangeAspect="1"/>
          </p:cNvPicPr>
          <p:nvPr/>
        </p:nvPicPr>
        <p:blipFill>
          <a:blip r:embed="rId2">
            <a:extLst>
              <a:ext uri="{28A0092B-C50C-407E-A947-70E740481C1C}">
                <a14:useLocalDpi xmlns:a14="http://schemas.microsoft.com/office/drawing/2010/main" val="0"/>
              </a:ext>
            </a:extLst>
          </a:blip>
          <a:srcRect b="5391"/>
          <a:stretch>
            <a:fillRect/>
          </a:stretch>
        </p:blipFill>
        <p:spPr>
          <a:xfrm>
            <a:off x="1247230" y="870547"/>
            <a:ext cx="3732159" cy="4838718"/>
          </a:xfrm>
          <a:prstGeom prst="rect">
            <a:avLst/>
          </a:prstGeom>
        </p:spPr>
      </p:pic>
      <p:pic>
        <p:nvPicPr>
          <p:cNvPr id="12" name="Picture 11">
            <a:extLst>
              <a:ext uri="{FF2B5EF4-FFF2-40B4-BE49-F238E27FC236}">
                <a16:creationId xmlns:a16="http://schemas.microsoft.com/office/drawing/2014/main" id="{1E99EB61-F1AA-799D-7E64-4E41669E1F6E}"/>
              </a:ext>
            </a:extLst>
          </p:cNvPr>
          <p:cNvPicPr>
            <a:picLocks noChangeAspect="1"/>
          </p:cNvPicPr>
          <p:nvPr/>
        </p:nvPicPr>
        <p:blipFill>
          <a:blip r:embed="rId3" cstate="print">
            <a:alphaModFix/>
            <a:extLst>
              <a:ext uri="{28A0092B-C50C-407E-A947-70E740481C1C}">
                <a14:useLocalDpi xmlns:a14="http://schemas.microsoft.com/office/drawing/2010/main" val="0"/>
              </a:ext>
            </a:extLst>
          </a:blip>
          <a:srcRect t="10778" r="8242"/>
          <a:stretch>
            <a:fillRect/>
          </a:stretch>
        </p:blipFill>
        <p:spPr>
          <a:xfrm>
            <a:off x="7212612" y="870546"/>
            <a:ext cx="3732158" cy="4838718"/>
          </a:xfrm>
          <a:prstGeom prst="rect">
            <a:avLst/>
          </a:prstGeom>
        </p:spPr>
      </p:pic>
      <p:sp>
        <p:nvSpPr>
          <p:cNvPr id="13" name="TextBox 12">
            <a:extLst>
              <a:ext uri="{FF2B5EF4-FFF2-40B4-BE49-F238E27FC236}">
                <a16:creationId xmlns:a16="http://schemas.microsoft.com/office/drawing/2014/main" id="{67931F1E-23DB-A9D2-BAF8-C1AE53B0F9A7}"/>
              </a:ext>
            </a:extLst>
          </p:cNvPr>
          <p:cNvSpPr txBox="1"/>
          <p:nvPr/>
        </p:nvSpPr>
        <p:spPr>
          <a:xfrm>
            <a:off x="1867615" y="5046560"/>
            <a:ext cx="2491388" cy="523220"/>
          </a:xfrm>
          <a:prstGeom prst="rect">
            <a:avLst/>
          </a:prstGeom>
          <a:noFill/>
        </p:spPr>
        <p:txBody>
          <a:bodyPr wrap="none" rtlCol="0">
            <a:spAutoFit/>
          </a:bodyPr>
          <a:lstStyle/>
          <a:p>
            <a:r>
              <a:rPr lang="en-GB" sz="2800" b="1" dirty="0">
                <a:ln>
                  <a:solidFill>
                    <a:sysClr val="windowText" lastClr="000000"/>
                  </a:solidFill>
                </a:ln>
                <a:solidFill>
                  <a:schemeClr val="bg1"/>
                </a:solidFill>
                <a:latin typeface="Josefin Sans" pitchFamily="2" charset="0"/>
              </a:rPr>
              <a:t>IDEAL DEAN</a:t>
            </a:r>
            <a:endParaRPr lang="en-NL" sz="2800" b="1" dirty="0">
              <a:ln>
                <a:solidFill>
                  <a:sysClr val="windowText" lastClr="000000"/>
                </a:solidFill>
              </a:ln>
              <a:solidFill>
                <a:schemeClr val="bg1"/>
              </a:solidFill>
              <a:latin typeface="Josefin Sans" pitchFamily="2" charset="0"/>
            </a:endParaRPr>
          </a:p>
        </p:txBody>
      </p:sp>
      <p:sp>
        <p:nvSpPr>
          <p:cNvPr id="14" name="TextBox 13">
            <a:extLst>
              <a:ext uri="{FF2B5EF4-FFF2-40B4-BE49-F238E27FC236}">
                <a16:creationId xmlns:a16="http://schemas.microsoft.com/office/drawing/2014/main" id="{26D9850C-AFDB-5CA2-8440-C4ECF43B509D}"/>
              </a:ext>
            </a:extLst>
          </p:cNvPr>
          <p:cNvSpPr txBox="1"/>
          <p:nvPr/>
        </p:nvSpPr>
        <p:spPr>
          <a:xfrm>
            <a:off x="7983680" y="5046560"/>
            <a:ext cx="2340705" cy="523220"/>
          </a:xfrm>
          <a:prstGeom prst="rect">
            <a:avLst/>
          </a:prstGeom>
          <a:noFill/>
        </p:spPr>
        <p:txBody>
          <a:bodyPr wrap="none" rtlCol="0">
            <a:spAutoFit/>
          </a:bodyPr>
          <a:lstStyle/>
          <a:p>
            <a:pPr algn="ctr"/>
            <a:r>
              <a:rPr lang="en-GB" sz="2800" b="1" dirty="0">
                <a:ln>
                  <a:solidFill>
                    <a:sysClr val="windowText" lastClr="000000"/>
                  </a:solidFill>
                </a:ln>
                <a:solidFill>
                  <a:schemeClr val="bg1"/>
                </a:solidFill>
                <a:latin typeface="Josefin Sans" pitchFamily="2" charset="0"/>
              </a:rPr>
              <a:t>REAL DEAN</a:t>
            </a:r>
            <a:endParaRPr lang="en-NL" sz="2800" b="1" dirty="0">
              <a:ln>
                <a:solidFill>
                  <a:sysClr val="windowText" lastClr="000000"/>
                </a:solidFill>
              </a:ln>
              <a:solidFill>
                <a:schemeClr val="bg1"/>
              </a:solidFill>
              <a:latin typeface="Josefin Sans" pitchFamily="2" charset="0"/>
            </a:endParaRPr>
          </a:p>
        </p:txBody>
      </p:sp>
      <p:sp>
        <p:nvSpPr>
          <p:cNvPr id="15" name="TextBox 14">
            <a:extLst>
              <a:ext uri="{FF2B5EF4-FFF2-40B4-BE49-F238E27FC236}">
                <a16:creationId xmlns:a16="http://schemas.microsoft.com/office/drawing/2014/main" id="{5A25B549-7B07-7B86-6B5B-A9B47510456B}"/>
              </a:ext>
            </a:extLst>
          </p:cNvPr>
          <p:cNvSpPr txBox="1"/>
          <p:nvPr/>
        </p:nvSpPr>
        <p:spPr>
          <a:xfrm>
            <a:off x="5670242" y="3075057"/>
            <a:ext cx="851515" cy="707886"/>
          </a:xfrm>
          <a:prstGeom prst="rect">
            <a:avLst/>
          </a:prstGeom>
          <a:noFill/>
        </p:spPr>
        <p:txBody>
          <a:bodyPr wrap="none" rtlCol="0">
            <a:spAutoFit/>
          </a:bodyPr>
          <a:lstStyle/>
          <a:p>
            <a:r>
              <a:rPr lang="en-GB" sz="4000" dirty="0">
                <a:solidFill>
                  <a:schemeClr val="bg1"/>
                </a:solidFill>
                <a:latin typeface="Josefin Sans" pitchFamily="2" charset="0"/>
              </a:rPr>
              <a:t>VS</a:t>
            </a:r>
            <a:endParaRPr lang="en-NL" sz="4000" dirty="0">
              <a:solidFill>
                <a:schemeClr val="bg1"/>
              </a:solidFill>
              <a:latin typeface="Josefin Sans" pitchFamily="2"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698500" y="730249"/>
            <a:ext cx="10795000" cy="5365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920">
                <a:solidFill>
                  <a:srgbClr val="EDE8C9"/>
                </a:solidFill>
              </a:defRPr>
            </a:lvl1pPr>
          </a:lstStyle>
          <a:p>
            <a:pPr algn="ctr"/>
            <a:endParaRPr lang="en-GB" sz="5400" b="0" dirty="0">
              <a:solidFill>
                <a:srgbClr val="EDE8C9"/>
              </a:solidFill>
              <a:latin typeface="+mn-lt"/>
            </a:endParaRPr>
          </a:p>
          <a:p>
            <a:pPr algn="ctr"/>
            <a:r>
              <a:rPr lang="en-GB" sz="5400" b="0" dirty="0">
                <a:solidFill>
                  <a:srgbClr val="EDE8C9"/>
                </a:solidFill>
                <a:latin typeface="+mn-lt"/>
              </a:rPr>
              <a:t>DO YOU </a:t>
            </a:r>
            <a:r>
              <a:rPr lang="en-GB" sz="5400" b="1" dirty="0">
                <a:solidFill>
                  <a:srgbClr val="E88A30"/>
                </a:solidFill>
                <a:latin typeface="Josefin Sans" pitchFamily="2" charset="0"/>
              </a:rPr>
              <a:t>FEEL</a:t>
            </a:r>
            <a:r>
              <a:rPr lang="en-GB" sz="5400" b="0" dirty="0">
                <a:solidFill>
                  <a:srgbClr val="EDE8C9"/>
                </a:solidFill>
                <a:latin typeface="+mn-lt"/>
              </a:rPr>
              <a:t> THIS GAP?</a:t>
            </a:r>
          </a:p>
        </p:txBody>
      </p:sp>
      <p:pic>
        <p:nvPicPr>
          <p:cNvPr id="3" name="Graphic 2" descr="Help outline">
            <a:extLst>
              <a:ext uri="{FF2B5EF4-FFF2-40B4-BE49-F238E27FC236}">
                <a16:creationId xmlns:a16="http://schemas.microsoft.com/office/drawing/2014/main" id="{F021086F-E1ED-85D8-943D-50918213CD0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983823" y="762001"/>
            <a:ext cx="2224354" cy="2224354"/>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xercising baby : r/funny">
            <a:extLst>
              <a:ext uri="{FF2B5EF4-FFF2-40B4-BE49-F238E27FC236}">
                <a16:creationId xmlns:a16="http://schemas.microsoft.com/office/drawing/2014/main" id="{6139BE96-02D8-2906-482A-0FB343DD15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0689" y="749731"/>
            <a:ext cx="5170622" cy="51706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698500" y="730249"/>
            <a:ext cx="10795000" cy="5365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920">
                <a:solidFill>
                  <a:srgbClr val="EDE8C9"/>
                </a:solidFill>
              </a:defRPr>
            </a:lvl1pPr>
          </a:lstStyle>
          <a:p>
            <a:pPr algn="ctr"/>
            <a:r>
              <a:rPr lang="en-GB" sz="6000" b="1" dirty="0">
                <a:solidFill>
                  <a:srgbClr val="EDE8C9"/>
                </a:solidFill>
                <a:latin typeface="+mn-lt"/>
              </a:rPr>
              <a:t>WE NEED TO STOP COMPARING OURSELVES WITH EACH OTHER, BUT WITH WHAT </a:t>
            </a:r>
            <a:r>
              <a:rPr lang="en-GB" sz="6000" b="1" dirty="0">
                <a:solidFill>
                  <a:srgbClr val="E88A30"/>
                </a:solidFill>
                <a:latin typeface="Josefin Sans" pitchFamily="2" charset="0"/>
              </a:rPr>
              <a:t>WE SHOULD HAVE BEEN</a:t>
            </a:r>
            <a:r>
              <a:rPr lang="en-GB" sz="6000" b="1" dirty="0">
                <a:solidFill>
                  <a:srgbClr val="EDE8C9"/>
                </a:solidFill>
                <a:latin typeface="Josefin Sans" pitchFamily="2" charset="0"/>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698500" y="730249"/>
            <a:ext cx="10795000" cy="5365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920">
                <a:solidFill>
                  <a:srgbClr val="EDE8C9"/>
                </a:solidFill>
              </a:defRPr>
            </a:lvl1pPr>
          </a:lstStyle>
          <a:p>
            <a:pPr algn="ctr"/>
            <a:endParaRPr lang="en-GB" sz="6000" b="0" dirty="0">
              <a:solidFill>
                <a:srgbClr val="EDE8C9"/>
              </a:solidFill>
              <a:latin typeface="+mn-lt"/>
            </a:endParaRPr>
          </a:p>
          <a:p>
            <a:pPr algn="ctr"/>
            <a:r>
              <a:rPr lang="en-GB" sz="6000" b="0" dirty="0">
                <a:solidFill>
                  <a:srgbClr val="EDE8C9"/>
                </a:solidFill>
                <a:latin typeface="+mn-lt"/>
              </a:rPr>
              <a:t>WHERE DO WE GO WITH </a:t>
            </a:r>
            <a:r>
              <a:rPr lang="en-GB" sz="6000" b="1" dirty="0">
                <a:solidFill>
                  <a:srgbClr val="E88A30"/>
                </a:solidFill>
                <a:latin typeface="Josefin Sans" pitchFamily="2" charset="0"/>
              </a:rPr>
              <a:t>THIS GAP</a:t>
            </a:r>
            <a:r>
              <a:rPr lang="en-GB" sz="6000" b="0" dirty="0">
                <a:solidFill>
                  <a:srgbClr val="EDE8C9"/>
                </a:solidFill>
                <a:latin typeface="+mn-lt"/>
              </a:rPr>
              <a:t>?</a:t>
            </a:r>
          </a:p>
        </p:txBody>
      </p:sp>
      <p:pic>
        <p:nvPicPr>
          <p:cNvPr id="3" name="Graphic 2" descr="Help outline">
            <a:extLst>
              <a:ext uri="{FF2B5EF4-FFF2-40B4-BE49-F238E27FC236}">
                <a16:creationId xmlns:a16="http://schemas.microsoft.com/office/drawing/2014/main" id="{E1C9D6F1-C74B-FD65-5603-A4D56B0540E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983823" y="762001"/>
            <a:ext cx="2224354" cy="2224354"/>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fontScale="92500" lnSpcReduction="10000"/>
          </a:bodyPr>
          <a:lstStyle>
            <a:lvl1pPr algn="l">
              <a:defRPr sz="5226">
                <a:solidFill>
                  <a:srgbClr val="EDE8C9"/>
                </a:solidFill>
              </a:defRPr>
            </a:lvl1pPr>
          </a:lstStyle>
          <a:p>
            <a:pPr algn="l"/>
            <a:r>
              <a:rPr sz="5226" b="0" dirty="0">
                <a:solidFill>
                  <a:srgbClr val="EDE8C9"/>
                </a:solidFill>
                <a:latin typeface="+mn-lt"/>
              </a:rPr>
              <a:t>But we do see Jesus, who was made lower than the angels for a little while, now crowned with glory and honor because he suffered death, so that by the grace of God he might </a:t>
            </a:r>
            <a:r>
              <a:rPr sz="5226" b="0" dirty="0">
                <a:solidFill>
                  <a:srgbClr val="EDE8C9"/>
                </a:solidFill>
                <a:highlight>
                  <a:srgbClr val="E88A30"/>
                </a:highlight>
                <a:latin typeface="+mn-lt"/>
              </a:rPr>
              <a:t>taste death</a:t>
            </a:r>
            <a:r>
              <a:rPr sz="5226" b="0" dirty="0">
                <a:solidFill>
                  <a:srgbClr val="EDE8C9"/>
                </a:solidFill>
                <a:latin typeface="+mn-lt"/>
              </a:rPr>
              <a:t> for everyone.</a:t>
            </a:r>
          </a:p>
        </p:txBody>
      </p:sp>
      <p:sp>
        <p:nvSpPr>
          <p:cNvPr id="3" name="New Shape"/>
          <p:cNvSpPr>
            <a:spLocks noGrp="1"/>
          </p:cNvSpPr>
          <p:nvPr>
            <p:ph type="body" idx="1"/>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EDE8C9"/>
                </a:solidFill>
              </a:defRPr>
            </a:lvl1pPr>
          </a:lstStyle>
          <a:p>
            <a:pPr algn="l"/>
            <a:r>
              <a:rPr sz="3920" b="0">
                <a:solidFill>
                  <a:srgbClr val="EDE8C9"/>
                </a:solidFill>
              </a:rPr>
              <a:t>Hebrews 2:9</a:t>
            </a:r>
          </a:p>
        </p:txBody>
      </p:sp>
      <p:sp>
        <p:nvSpPr>
          <p:cNvPr id="4" name="New Shape"/>
          <p:cNvSpPr>
            <a:spLocks noGrp="1"/>
          </p:cNvSpPr>
          <p:nvPr>
            <p:ph type="body" idx="2"/>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EDE8C9"/>
                </a:solidFill>
              </a:defRPr>
            </a:lvl1pPr>
          </a:lstStyle>
          <a:p>
            <a:pPr algn="r"/>
            <a:r>
              <a:rPr sz="2193" b="0">
                <a:solidFill>
                  <a:srgbClr val="EDE8C9"/>
                </a:solidFill>
              </a:rPr>
              <a:t>NIV</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698500" y="730249"/>
            <a:ext cx="10795000" cy="5365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920">
                <a:solidFill>
                  <a:srgbClr val="EDE8C9"/>
                </a:solidFill>
              </a:defRPr>
            </a:lvl1pPr>
          </a:lstStyle>
          <a:p>
            <a:pPr algn="ctr"/>
            <a:r>
              <a:rPr lang="en-GB" sz="13800" b="0" dirty="0">
                <a:solidFill>
                  <a:srgbClr val="EDE8C9"/>
                </a:solidFill>
                <a:latin typeface="Josefin Sans" pitchFamily="2" charset="0"/>
              </a:rPr>
              <a:t>BUT </a:t>
            </a:r>
            <a:r>
              <a:rPr lang="en-GB" sz="13800" b="1" dirty="0">
                <a:solidFill>
                  <a:srgbClr val="E88A30"/>
                </a:solidFill>
                <a:latin typeface="Josefin Sans" pitchFamily="2" charset="0"/>
              </a:rPr>
              <a:t>JESUS</a:t>
            </a:r>
            <a:r>
              <a:rPr lang="en-GB" sz="13800" b="0" dirty="0">
                <a:solidFill>
                  <a:srgbClr val="EDE8C9"/>
                </a:solidFill>
                <a:latin typeface="Josefin Sans" pitchFamily="2" charset="0"/>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698500" y="730249"/>
            <a:ext cx="10795000" cy="5365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920">
                <a:solidFill>
                  <a:srgbClr val="EDE8C9"/>
                </a:solidFill>
              </a:defRPr>
            </a:lvl1pPr>
          </a:lstStyle>
          <a:p>
            <a:pPr algn="ctr"/>
            <a:r>
              <a:rPr lang="en-GB" sz="9600" b="1" dirty="0">
                <a:solidFill>
                  <a:srgbClr val="EDE8C9"/>
                </a:solidFill>
                <a:latin typeface="Josefin Sans" pitchFamily="2" charset="0"/>
              </a:rPr>
              <a:t>SHOULD BE </a:t>
            </a:r>
            <a:r>
              <a:rPr lang="en-GB" sz="9600" b="1" dirty="0">
                <a:solidFill>
                  <a:srgbClr val="E88A30"/>
                </a:solidFill>
                <a:latin typeface="Josefin Sans" pitchFamily="2" charset="0"/>
              </a:rPr>
              <a:t>=</a:t>
            </a:r>
            <a:r>
              <a:rPr lang="en-GB" sz="9600" b="1" dirty="0">
                <a:solidFill>
                  <a:srgbClr val="EDE8C9"/>
                </a:solidFill>
                <a:latin typeface="Josefin Sans" pitchFamily="2" charset="0"/>
              </a:rPr>
              <a:t> IS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fontScale="92500" lnSpcReduction="10000"/>
          </a:bodyPr>
          <a:lstStyle>
            <a:lvl1pPr algn="l">
              <a:defRPr sz="5226">
                <a:solidFill>
                  <a:srgbClr val="EDE8C9"/>
                </a:solidFill>
              </a:defRPr>
            </a:lvl1pPr>
          </a:lstStyle>
          <a:p>
            <a:pPr algn="l"/>
            <a:r>
              <a:rPr sz="5226" b="0" dirty="0">
                <a:solidFill>
                  <a:srgbClr val="EDE8C9"/>
                </a:solidFill>
                <a:latin typeface="+mn-lt"/>
              </a:rPr>
              <a:t>In bringing </a:t>
            </a:r>
            <a:r>
              <a:rPr sz="5226" b="0" dirty="0">
                <a:solidFill>
                  <a:srgbClr val="EDE8C9"/>
                </a:solidFill>
                <a:highlight>
                  <a:srgbClr val="E88A30"/>
                </a:highlight>
                <a:latin typeface="+mn-lt"/>
              </a:rPr>
              <a:t>many sons and daughters to glory</a:t>
            </a:r>
            <a:r>
              <a:rPr sz="5226" b="0" dirty="0">
                <a:solidFill>
                  <a:srgbClr val="EDE8C9"/>
                </a:solidFill>
                <a:latin typeface="+mn-lt"/>
              </a:rPr>
              <a:t>, it was fitting that God, for whom and through whom everything exists, should make </a:t>
            </a:r>
            <a:r>
              <a:rPr sz="5226" b="0" dirty="0">
                <a:solidFill>
                  <a:srgbClr val="EDE8C9"/>
                </a:solidFill>
                <a:highlight>
                  <a:srgbClr val="E88A30"/>
                </a:highlight>
                <a:latin typeface="+mn-lt"/>
              </a:rPr>
              <a:t>the pioneer of their salvation</a:t>
            </a:r>
            <a:r>
              <a:rPr sz="5226" b="0" dirty="0">
                <a:solidFill>
                  <a:srgbClr val="EDE8C9"/>
                </a:solidFill>
                <a:latin typeface="+mn-lt"/>
              </a:rPr>
              <a:t> [Jesus] perfect through what he suffered.</a:t>
            </a:r>
          </a:p>
        </p:txBody>
      </p:sp>
      <p:sp>
        <p:nvSpPr>
          <p:cNvPr id="3" name="New Shape"/>
          <p:cNvSpPr>
            <a:spLocks noGrp="1"/>
          </p:cNvSpPr>
          <p:nvPr>
            <p:ph type="body" idx="1"/>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EDE8C9"/>
                </a:solidFill>
              </a:defRPr>
            </a:lvl1pPr>
          </a:lstStyle>
          <a:p>
            <a:pPr algn="l"/>
            <a:r>
              <a:rPr sz="3920" b="0">
                <a:solidFill>
                  <a:srgbClr val="EDE8C9"/>
                </a:solidFill>
              </a:rPr>
              <a:t>Hebrews 2:10</a:t>
            </a:r>
          </a:p>
        </p:txBody>
      </p:sp>
      <p:sp>
        <p:nvSpPr>
          <p:cNvPr id="4" name="New Shape"/>
          <p:cNvSpPr>
            <a:spLocks noGrp="1"/>
          </p:cNvSpPr>
          <p:nvPr>
            <p:ph type="body" idx="2"/>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EDE8C9"/>
                </a:solidFill>
              </a:defRPr>
            </a:lvl1pPr>
          </a:lstStyle>
          <a:p>
            <a:pPr algn="r"/>
            <a:r>
              <a:rPr sz="2193" b="0">
                <a:solidFill>
                  <a:srgbClr val="EDE8C9"/>
                </a:solidFill>
              </a:rPr>
              <a:t>NIV</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528771"/>
            <a:ext cx="10795000" cy="2005202"/>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920">
                <a:solidFill>
                  <a:srgbClr val="EDE8C9"/>
                </a:solidFill>
              </a:defRPr>
            </a:lvl1pPr>
          </a:lstStyle>
          <a:p>
            <a:pPr algn="l"/>
            <a:r>
              <a:rPr lang="en-GB" sz="3920" b="1" dirty="0">
                <a:solidFill>
                  <a:schemeClr val="tx1"/>
                </a:solidFill>
                <a:latin typeface="Josefin Sans" pitchFamily="2" charset="0"/>
              </a:rPr>
              <a:t>THE GAP BETWEEN </a:t>
            </a:r>
            <a:r>
              <a:rPr lang="en-GB" sz="3920" b="1" dirty="0">
                <a:solidFill>
                  <a:srgbClr val="F55957"/>
                </a:solidFill>
                <a:latin typeface="Josefin Sans" pitchFamily="2" charset="0"/>
              </a:rPr>
              <a:t>THE SHOULD BE </a:t>
            </a:r>
            <a:r>
              <a:rPr lang="en-GB" sz="3920" b="1" dirty="0">
                <a:solidFill>
                  <a:schemeClr val="tx1"/>
                </a:solidFill>
                <a:latin typeface="Josefin Sans" pitchFamily="2" charset="0"/>
              </a:rPr>
              <a:t>AND </a:t>
            </a:r>
            <a:r>
              <a:rPr lang="en-GB" sz="3920" b="1" dirty="0">
                <a:solidFill>
                  <a:srgbClr val="F55957"/>
                </a:solidFill>
                <a:latin typeface="Josefin Sans" pitchFamily="2" charset="0"/>
              </a:rPr>
              <a:t>THE IS </a:t>
            </a:r>
            <a:r>
              <a:rPr lang="en-GB" sz="3920" b="1" dirty="0">
                <a:solidFill>
                  <a:schemeClr val="tx1"/>
                </a:solidFill>
                <a:latin typeface="Josefin Sans" pitchFamily="2" charset="0"/>
              </a:rPr>
              <a:t>WILL BE ERASED.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698500" y="730249"/>
            <a:ext cx="10795000" cy="5365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920">
                <a:solidFill>
                  <a:srgbClr val="EDE8C9"/>
                </a:solidFill>
              </a:defRPr>
            </a:lvl1pPr>
          </a:lstStyle>
          <a:p>
            <a:pPr algn="ctr"/>
            <a:endParaRPr lang="en-GB" sz="5400" b="0" dirty="0">
              <a:solidFill>
                <a:srgbClr val="EDE8C9"/>
              </a:solidFill>
              <a:latin typeface="+mn-lt"/>
            </a:endParaRPr>
          </a:p>
          <a:p>
            <a:pPr algn="ctr"/>
            <a:r>
              <a:rPr lang="en-GB" sz="5400" b="0" dirty="0">
                <a:solidFill>
                  <a:srgbClr val="EDE8C9"/>
                </a:solidFill>
                <a:latin typeface="+mn-lt"/>
              </a:rPr>
              <a:t>DOES IT MAKE YOU </a:t>
            </a:r>
            <a:r>
              <a:rPr lang="en-GB" sz="5400" b="1" dirty="0">
                <a:solidFill>
                  <a:srgbClr val="E88A30"/>
                </a:solidFill>
                <a:latin typeface="Josefin Sans" pitchFamily="2" charset="0"/>
              </a:rPr>
              <a:t>HAPPY</a:t>
            </a:r>
            <a:r>
              <a:rPr lang="en-GB" sz="5400" b="0" dirty="0">
                <a:solidFill>
                  <a:srgbClr val="EDE8C9"/>
                </a:solidFill>
                <a:latin typeface="+mn-lt"/>
              </a:rPr>
              <a:t>?</a:t>
            </a:r>
          </a:p>
        </p:txBody>
      </p:sp>
      <p:pic>
        <p:nvPicPr>
          <p:cNvPr id="3" name="Graphic 2" descr="Help outline">
            <a:extLst>
              <a:ext uri="{FF2B5EF4-FFF2-40B4-BE49-F238E27FC236}">
                <a16:creationId xmlns:a16="http://schemas.microsoft.com/office/drawing/2014/main" id="{783D7285-21F9-C50D-0FAD-EBE333737A1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983823" y="762001"/>
            <a:ext cx="2224354" cy="2224354"/>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698500" y="730249"/>
            <a:ext cx="10795000" cy="5365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920">
                <a:solidFill>
                  <a:srgbClr val="EDE8C9"/>
                </a:solidFill>
              </a:defRPr>
            </a:lvl1pPr>
          </a:lstStyle>
          <a:p>
            <a:pPr algn="ctr"/>
            <a:endParaRPr lang="en-GB" sz="5400" b="0" dirty="0">
              <a:solidFill>
                <a:srgbClr val="EDE8C9"/>
              </a:solidFill>
              <a:latin typeface="+mn-lt"/>
            </a:endParaRPr>
          </a:p>
          <a:p>
            <a:pPr algn="ctr"/>
            <a:endParaRPr lang="en-GB" sz="5400" dirty="0">
              <a:latin typeface="+mn-lt"/>
            </a:endParaRPr>
          </a:p>
          <a:p>
            <a:pPr algn="ctr"/>
            <a:r>
              <a:rPr lang="en-GB" sz="5400" b="0" dirty="0">
                <a:solidFill>
                  <a:srgbClr val="EDE8C9"/>
                </a:solidFill>
                <a:latin typeface="+mn-lt"/>
              </a:rPr>
              <a:t>WHEN WE STILL LIVE WITH </a:t>
            </a:r>
            <a:r>
              <a:rPr lang="en-GB" sz="5400" b="1" dirty="0">
                <a:solidFill>
                  <a:srgbClr val="E88A30"/>
                </a:solidFill>
                <a:latin typeface="Josefin Sans" pitchFamily="2" charset="0"/>
              </a:rPr>
              <a:t>THE GAP</a:t>
            </a:r>
            <a:r>
              <a:rPr lang="en-GB" sz="5400" b="0" dirty="0">
                <a:solidFill>
                  <a:srgbClr val="EDE8C9"/>
                </a:solidFill>
                <a:latin typeface="+mn-lt"/>
              </a:rPr>
              <a:t>?</a:t>
            </a:r>
          </a:p>
        </p:txBody>
      </p:sp>
      <p:pic>
        <p:nvPicPr>
          <p:cNvPr id="3" name="Graphic 2" descr="Help outline">
            <a:extLst>
              <a:ext uri="{FF2B5EF4-FFF2-40B4-BE49-F238E27FC236}">
                <a16:creationId xmlns:a16="http://schemas.microsoft.com/office/drawing/2014/main" id="{13B820F7-871B-43BB-44AD-29CAF9C0E98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983823" y="762001"/>
            <a:ext cx="2224354" cy="2224354"/>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698500" y="730249"/>
            <a:ext cx="10795000" cy="5365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920">
                <a:solidFill>
                  <a:srgbClr val="EDE8C9"/>
                </a:solidFill>
              </a:defRPr>
            </a:lvl1pPr>
          </a:lstStyle>
          <a:p>
            <a:pPr algn="ctr"/>
            <a:r>
              <a:rPr lang="en-GB" sz="5400" b="0" dirty="0">
                <a:solidFill>
                  <a:srgbClr val="EDE8C9"/>
                </a:solidFill>
                <a:latin typeface="+mn-lt"/>
              </a:rPr>
              <a:t>IF YOU DO NOT FEEL THAT GAP, YOU HAVE NOT SEEN </a:t>
            </a:r>
            <a:r>
              <a:rPr lang="en-GB" sz="5400" b="1" dirty="0">
                <a:solidFill>
                  <a:srgbClr val="E88A30"/>
                </a:solidFill>
                <a:latin typeface="Josefin Sans" pitchFamily="2" charset="0"/>
              </a:rPr>
              <a:t>ENOUGH OF JESUS</a:t>
            </a:r>
            <a:r>
              <a:rPr lang="en-GB" sz="5400" b="0" dirty="0">
                <a:solidFill>
                  <a:srgbClr val="EDE8C9"/>
                </a:solidFill>
                <a:latin typeface="+mn-lt"/>
              </a:rPr>
              <a:t> YET.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fontScale="92500" lnSpcReduction="20000"/>
          </a:bodyPr>
          <a:lstStyle>
            <a:lvl1pPr algn="l">
              <a:defRPr sz="5226">
                <a:solidFill>
                  <a:srgbClr val="EDE8C9"/>
                </a:solidFill>
              </a:defRPr>
            </a:lvl1pPr>
          </a:lstStyle>
          <a:p>
            <a:pPr algn="l"/>
            <a:r>
              <a:rPr sz="5226" b="0" dirty="0">
                <a:solidFill>
                  <a:srgbClr val="EDE8C9"/>
                </a:solidFill>
                <a:latin typeface="+mn-lt"/>
              </a:rPr>
              <a:t>Both the one who makes people holy</a:t>
            </a:r>
            <a:r>
              <a:rPr lang="en-GB" sz="5226" b="0" dirty="0">
                <a:solidFill>
                  <a:srgbClr val="EDE8C9"/>
                </a:solidFill>
                <a:latin typeface="+mn-lt"/>
              </a:rPr>
              <a:t> </a:t>
            </a:r>
            <a:r>
              <a:rPr lang="en-GB" sz="5226" b="0" dirty="0">
                <a:solidFill>
                  <a:srgbClr val="E88A30"/>
                </a:solidFill>
                <a:latin typeface="+mn-lt"/>
              </a:rPr>
              <a:t>[present active = Jesus </a:t>
            </a:r>
            <a:r>
              <a:rPr lang="en-GB" dirty="0">
                <a:solidFill>
                  <a:srgbClr val="E88A30"/>
                </a:solidFill>
                <a:latin typeface="+mn-lt"/>
              </a:rPr>
              <a:t>keeps </a:t>
            </a:r>
            <a:r>
              <a:rPr lang="en-GB" sz="5226" b="0" dirty="0">
                <a:solidFill>
                  <a:srgbClr val="E88A30"/>
                </a:solidFill>
                <a:latin typeface="+mn-lt"/>
              </a:rPr>
              <a:t>working] </a:t>
            </a:r>
            <a:r>
              <a:rPr sz="5226" b="0" dirty="0">
                <a:solidFill>
                  <a:srgbClr val="E88A30"/>
                </a:solidFill>
                <a:latin typeface="+mn-lt"/>
              </a:rPr>
              <a:t> </a:t>
            </a:r>
            <a:r>
              <a:rPr sz="5226" b="0" dirty="0">
                <a:solidFill>
                  <a:srgbClr val="EDE8C9"/>
                </a:solidFill>
                <a:latin typeface="+mn-lt"/>
              </a:rPr>
              <a:t>and those who are made holy</a:t>
            </a:r>
            <a:r>
              <a:rPr lang="en-GB" sz="5226" b="0" dirty="0">
                <a:solidFill>
                  <a:srgbClr val="EDE8C9"/>
                </a:solidFill>
                <a:latin typeface="+mn-lt"/>
              </a:rPr>
              <a:t> </a:t>
            </a:r>
            <a:r>
              <a:rPr lang="en-GB" sz="5226" b="0" dirty="0">
                <a:solidFill>
                  <a:srgbClr val="E88A30"/>
                </a:solidFill>
                <a:latin typeface="+mn-lt"/>
              </a:rPr>
              <a:t>[present passive = we are being worked on]</a:t>
            </a:r>
            <a:r>
              <a:rPr sz="5226" b="0" dirty="0">
                <a:solidFill>
                  <a:srgbClr val="E88A30"/>
                </a:solidFill>
                <a:latin typeface="+mn-lt"/>
              </a:rPr>
              <a:t> </a:t>
            </a:r>
            <a:r>
              <a:rPr sz="5226" b="0" dirty="0">
                <a:solidFill>
                  <a:srgbClr val="EDE8C9"/>
                </a:solidFill>
                <a:latin typeface="+mn-lt"/>
              </a:rPr>
              <a:t>are of the same family </a:t>
            </a:r>
            <a:r>
              <a:rPr sz="5226" b="0" dirty="0">
                <a:solidFill>
                  <a:srgbClr val="E88A30"/>
                </a:solidFill>
                <a:latin typeface="+mn-lt"/>
              </a:rPr>
              <a:t>[lit</a:t>
            </a:r>
            <a:r>
              <a:rPr lang="en-GB" sz="5226" b="0" dirty="0">
                <a:solidFill>
                  <a:srgbClr val="E88A30"/>
                </a:solidFill>
                <a:latin typeface="+mn-lt"/>
              </a:rPr>
              <a:t>.</a:t>
            </a:r>
            <a:r>
              <a:rPr sz="5226" b="0" dirty="0">
                <a:solidFill>
                  <a:srgbClr val="E88A30"/>
                </a:solidFill>
                <a:latin typeface="+mn-lt"/>
              </a:rPr>
              <a:t> </a:t>
            </a:r>
            <a:r>
              <a:rPr lang="en-GB" sz="5226" b="0" dirty="0">
                <a:solidFill>
                  <a:srgbClr val="E88A30"/>
                </a:solidFill>
                <a:latin typeface="+mn-lt"/>
              </a:rPr>
              <a:t>"</a:t>
            </a:r>
            <a:r>
              <a:rPr sz="5226" b="0" dirty="0">
                <a:solidFill>
                  <a:srgbClr val="E88A30"/>
                </a:solidFill>
                <a:latin typeface="+mn-lt"/>
              </a:rPr>
              <a:t>are of one</a:t>
            </a:r>
            <a:r>
              <a:rPr lang="en-GB" sz="5226" b="0" dirty="0">
                <a:solidFill>
                  <a:srgbClr val="E88A30"/>
                </a:solidFill>
                <a:latin typeface="+mn-lt"/>
              </a:rPr>
              <a:t>"</a:t>
            </a:r>
            <a:r>
              <a:rPr sz="5226" b="0" dirty="0">
                <a:solidFill>
                  <a:srgbClr val="E88A30"/>
                </a:solidFill>
                <a:latin typeface="+mn-lt"/>
              </a:rPr>
              <a:t>]</a:t>
            </a:r>
            <a:r>
              <a:rPr sz="5226" b="0" dirty="0">
                <a:solidFill>
                  <a:srgbClr val="EDE8C9"/>
                </a:solidFill>
                <a:latin typeface="+mn-lt"/>
              </a:rPr>
              <a:t>. So Jesus is not ashamed</a:t>
            </a:r>
            <a:r>
              <a:rPr lang="en-GB" sz="5226" b="0" dirty="0">
                <a:solidFill>
                  <a:srgbClr val="EDE8C9"/>
                </a:solidFill>
                <a:latin typeface="+mn-lt"/>
              </a:rPr>
              <a:t> </a:t>
            </a:r>
            <a:r>
              <a:rPr lang="en-GB" sz="5226" b="0" dirty="0">
                <a:solidFill>
                  <a:srgbClr val="E88A30"/>
                </a:solidFill>
                <a:latin typeface="+mn-lt"/>
              </a:rPr>
              <a:t>[present]</a:t>
            </a:r>
            <a:r>
              <a:rPr sz="5226" b="0" dirty="0">
                <a:solidFill>
                  <a:srgbClr val="E88A30"/>
                </a:solidFill>
                <a:latin typeface="+mn-lt"/>
              </a:rPr>
              <a:t> </a:t>
            </a:r>
            <a:r>
              <a:rPr sz="5226" b="0" dirty="0">
                <a:solidFill>
                  <a:srgbClr val="EDE8C9"/>
                </a:solidFill>
                <a:latin typeface="+mn-lt"/>
              </a:rPr>
              <a:t>to call them brothers and sisters. </a:t>
            </a:r>
          </a:p>
        </p:txBody>
      </p:sp>
      <p:sp>
        <p:nvSpPr>
          <p:cNvPr id="3" name="New Shape"/>
          <p:cNvSpPr>
            <a:spLocks noGrp="1"/>
          </p:cNvSpPr>
          <p:nvPr>
            <p:ph type="body" idx="1"/>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EDE8C9"/>
                </a:solidFill>
              </a:defRPr>
            </a:lvl1pPr>
          </a:lstStyle>
          <a:p>
            <a:pPr algn="l"/>
            <a:r>
              <a:rPr sz="3920" b="0">
                <a:solidFill>
                  <a:srgbClr val="EDE8C9"/>
                </a:solidFill>
              </a:rPr>
              <a:t>Hebrews 2:11–13</a:t>
            </a:r>
          </a:p>
        </p:txBody>
      </p:sp>
      <p:sp>
        <p:nvSpPr>
          <p:cNvPr id="4" name="New Shape"/>
          <p:cNvSpPr>
            <a:spLocks noGrp="1"/>
          </p:cNvSpPr>
          <p:nvPr>
            <p:ph type="body" idx="2"/>
          </p:nvPr>
        </p:nvSpPr>
        <p:spPr>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EDE8C9"/>
                </a:solidFill>
              </a:defRPr>
            </a:lvl1pPr>
          </a:lstStyle>
          <a:p>
            <a:pPr algn="r"/>
            <a:r>
              <a:rPr sz="2193" b="0">
                <a:solidFill>
                  <a:srgbClr val="EDE8C9"/>
                </a:solidFill>
              </a:rPr>
              <a:t>NIV</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698500" y="730249"/>
            <a:ext cx="10795000" cy="5365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920">
                <a:solidFill>
                  <a:srgbClr val="EDE8C9"/>
                </a:solidFill>
              </a:defRPr>
            </a:lvl1pPr>
          </a:lstStyle>
          <a:p>
            <a:pPr algn="ctr"/>
            <a:r>
              <a:rPr lang="en-GB" sz="6000" b="0" dirty="0">
                <a:solidFill>
                  <a:srgbClr val="EDE8C9"/>
                </a:solidFill>
                <a:latin typeface="+mn-lt"/>
              </a:rPr>
              <a:t>JESUS IS </a:t>
            </a:r>
            <a:r>
              <a:rPr lang="en-GB" sz="6000" b="1" dirty="0">
                <a:solidFill>
                  <a:srgbClr val="E88A30"/>
                </a:solidFill>
                <a:latin typeface="Josefin Sans" pitchFamily="2" charset="0"/>
              </a:rPr>
              <a:t>NOT ASHAMED </a:t>
            </a:r>
            <a:r>
              <a:rPr lang="en-GB" sz="6000" b="0" dirty="0">
                <a:solidFill>
                  <a:srgbClr val="EDE8C9"/>
                </a:solidFill>
                <a:latin typeface="+mn-lt"/>
              </a:rPr>
              <a:t>OF YOUR GAP AND NEITHER SHOULD YOU BE.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2476500" y="804951"/>
            <a:ext cx="7175500" cy="88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7420">
                <a:solidFill>
                  <a:srgbClr val="EDE8C9"/>
                </a:solidFill>
              </a:defRPr>
            </a:lvl1pPr>
          </a:lstStyle>
          <a:p>
            <a:pPr algn="ctr"/>
            <a:r>
              <a:rPr sz="4800" b="0" spc="600" dirty="0">
                <a:solidFill>
                  <a:srgbClr val="EDE8C9"/>
                </a:solidFill>
              </a:rPr>
              <a:t>Response</a:t>
            </a:r>
          </a:p>
        </p:txBody>
      </p:sp>
      <p:sp>
        <p:nvSpPr>
          <p:cNvPr id="3" name="New Shape"/>
          <p:cNvSpPr>
            <a:spLocks noGrp="1"/>
          </p:cNvSpPr>
          <p:nvPr>
            <p:ph type="body" idx="1"/>
          </p:nvPr>
        </p:nvSpPr>
        <p:spPr>
          <a:xfrm>
            <a:off x="3155950" y="1619250"/>
            <a:ext cx="586105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386">
                <a:solidFill>
                  <a:srgbClr val="EDE8C9"/>
                </a:solidFill>
              </a:defRPr>
            </a:lvl1pPr>
          </a:lstStyle>
          <a:p>
            <a:pPr algn="ctr"/>
            <a:r>
              <a:rPr lang="en-US" sz="2800" dirty="0">
                <a:latin typeface="+mn-lt"/>
              </a:rPr>
              <a:t>MINISTRY TIME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Hebrews">
      <a:majorFont>
        <a:latin typeface="Castellar"/>
        <a:ea typeface=""/>
        <a:cs typeface=""/>
      </a:majorFont>
      <a:minorFont>
        <a:latin typeface="Josefin Sans Light"/>
        <a:ea typeface=""/>
        <a:cs typeface=""/>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noFill/>
        <a:pattFill/>
        <a:grpFill/>
      </a:fillStyleLst>
      <a:lnStyleLst>
        <a:ln w="9525" cap="flat" cmpd="sng" algn="ctr">
          <a:solidFill>
            <a:schemeClr val="phClr">
              <a:shade val="95000"/>
              <a:satMod val="105000"/>
            </a:schemeClr>
          </a:solidFill>
          <a:prstDash val="solid"/>
        </a:ln>
        <a:ln w="9525" cap="flat" cmpd="sng" algn="ctr">
          <a:solidFill>
            <a:schemeClr val="phClr">
              <a:shade val="95000"/>
              <a:satMod val="105000"/>
            </a:schemeClr>
          </a:solidFill>
          <a:prstDash val="solid"/>
        </a:ln>
        <a:ln w="9525" cap="flat" cmpd="sng" algn="ctr">
          <a:solidFill>
            <a:schemeClr val="phClr">
              <a:shade val="95000"/>
              <a:satMod val="105000"/>
            </a:scheme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0000" dir="5400000" rotWithShape="0">
              <a:srgbClr val="000000">
                <a:alpha val="38000"/>
              </a:srgbClr>
            </a:outerShdw>
          </a:effectLst>
        </a:effectStyle>
        <a:effectStyle>
          <a:effectLst>
            <a:outerShdw blurRad="40000" dist="20000" dir="5400000" rotWithShape="0">
              <a:srgbClr val="000000">
                <a:alpha val="38000"/>
              </a:srgbClr>
            </a:outerShdw>
          </a:effectLst>
        </a:effectStyle>
      </a:effectStyleLst>
      <a:bgFillStyleLst>
        <a:solidFill>
          <a:schemeClr val="phClr"/>
        </a:solidFill>
        <a:gradFill>
          <a:gsLst>
            <a:gs pos="0">
              <a:schemeClr val="phClr">
                <a:tint val="50000"/>
                <a:satMod val="300000"/>
              </a:schemeClr>
            </a:gs>
            <a:gs pos="0">
              <a:schemeClr val="phClr">
                <a:tint val="50000"/>
                <a:satMod val="300000"/>
              </a:schemeClr>
            </a:gs>
            <a:gs pos="0">
              <a:schemeClr val="phClr">
                <a:tint val="50000"/>
                <a:satMod val="300000"/>
              </a:schemeClr>
            </a:gs>
          </a:gsLst>
          <a:lin ang="16200000" scaled="1"/>
        </a:gradFill>
        <a:gradFill>
          <a:gsLst>
            <a:gs pos="0">
              <a:schemeClr val="phClr">
                <a:tint val="50000"/>
                <a:satMod val="300000"/>
              </a:schemeClr>
            </a:gs>
            <a:gs pos="0">
              <a:schemeClr val="phClr">
                <a:tint val="50000"/>
                <a:satMod val="30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340</TotalTime>
  <Words>836</Words>
  <Application>Microsoft Office PowerPoint</Application>
  <PresentationFormat>Widescreen</PresentationFormat>
  <Paragraphs>83</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Dean Wilding</cp:lastModifiedBy>
  <cp:revision>5</cp:revision>
  <dcterms:modified xsi:type="dcterms:W3CDTF">2025-11-16T09:23:26Z</dcterms:modified>
</cp:coreProperties>
</file>